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87"/>
  </p:notesMasterIdLst>
  <p:sldIdLst>
    <p:sldId id="401" r:id="rId5"/>
    <p:sldId id="402" r:id="rId6"/>
    <p:sldId id="403" r:id="rId7"/>
    <p:sldId id="411" r:id="rId8"/>
    <p:sldId id="404" r:id="rId9"/>
    <p:sldId id="405" r:id="rId10"/>
    <p:sldId id="406" r:id="rId11"/>
    <p:sldId id="416" r:id="rId12"/>
    <p:sldId id="442" r:id="rId13"/>
    <p:sldId id="408" r:id="rId14"/>
    <p:sldId id="407" r:id="rId15"/>
    <p:sldId id="409" r:id="rId16"/>
    <p:sldId id="443" r:id="rId17"/>
    <p:sldId id="413" r:id="rId18"/>
    <p:sldId id="421" r:id="rId19"/>
    <p:sldId id="414" r:id="rId20"/>
    <p:sldId id="454" r:id="rId21"/>
    <p:sldId id="423" r:id="rId22"/>
    <p:sldId id="412" r:id="rId23"/>
    <p:sldId id="415" r:id="rId24"/>
    <p:sldId id="422" r:id="rId25"/>
    <p:sldId id="256" r:id="rId26"/>
    <p:sldId id="419" r:id="rId27"/>
    <p:sldId id="370" r:id="rId28"/>
    <p:sldId id="371" r:id="rId29"/>
    <p:sldId id="444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80" r:id="rId38"/>
    <p:sldId id="379" r:id="rId39"/>
    <p:sldId id="420" r:id="rId40"/>
    <p:sldId id="445" r:id="rId41"/>
    <p:sldId id="381" r:id="rId42"/>
    <p:sldId id="382" r:id="rId43"/>
    <p:sldId id="369" r:id="rId44"/>
    <p:sldId id="383" r:id="rId45"/>
    <p:sldId id="258" r:id="rId46"/>
    <p:sldId id="418" r:id="rId47"/>
    <p:sldId id="417" r:id="rId48"/>
    <p:sldId id="425" r:id="rId49"/>
    <p:sldId id="457" r:id="rId50"/>
    <p:sldId id="384" r:id="rId51"/>
    <p:sldId id="385" r:id="rId52"/>
    <p:sldId id="387" r:id="rId53"/>
    <p:sldId id="386" r:id="rId54"/>
    <p:sldId id="424" r:id="rId55"/>
    <p:sldId id="427" r:id="rId56"/>
    <p:sldId id="388" r:id="rId57"/>
    <p:sldId id="428" r:id="rId58"/>
    <p:sldId id="426" r:id="rId59"/>
    <p:sldId id="389" r:id="rId60"/>
    <p:sldId id="429" r:id="rId61"/>
    <p:sldId id="396" r:id="rId62"/>
    <p:sldId id="390" r:id="rId63"/>
    <p:sldId id="455" r:id="rId64"/>
    <p:sldId id="456" r:id="rId65"/>
    <p:sldId id="434" r:id="rId66"/>
    <p:sldId id="397" r:id="rId67"/>
    <p:sldId id="398" r:id="rId68"/>
    <p:sldId id="430" r:id="rId69"/>
    <p:sldId id="399" r:id="rId70"/>
    <p:sldId id="431" r:id="rId71"/>
    <p:sldId id="458" r:id="rId72"/>
    <p:sldId id="432" r:id="rId73"/>
    <p:sldId id="435" r:id="rId74"/>
    <p:sldId id="436" r:id="rId75"/>
    <p:sldId id="437" r:id="rId76"/>
    <p:sldId id="441" r:id="rId77"/>
    <p:sldId id="439" r:id="rId78"/>
    <p:sldId id="452" r:id="rId79"/>
    <p:sldId id="440" r:id="rId80"/>
    <p:sldId id="447" r:id="rId81"/>
    <p:sldId id="451" r:id="rId82"/>
    <p:sldId id="450" r:id="rId83"/>
    <p:sldId id="449" r:id="rId84"/>
    <p:sldId id="453" r:id="rId85"/>
    <p:sldId id="446" r:id="rId8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33"/>
    <a:srgbClr val="46D3DA"/>
    <a:srgbClr val="6E63BD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828A7-251A-2DA2-925B-C4098AA105FD}" v="103" dt="2022-01-21T22:25:19.839"/>
    <p1510:client id="{CD029C0F-3F3F-5FCC-4F28-25C89DD7A2C0}" v="1" dt="2022-02-13T07:47:02.902"/>
    <p1510:client id="{EA18BDC3-8247-4D61-8DD7-B0D905303303}" v="4481" dt="2022-01-21T09:35:15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95" autoAdjust="0"/>
  </p:normalViewPr>
  <p:slideViewPr>
    <p:cSldViewPr snapToGrid="0">
      <p:cViewPr varScale="1">
        <p:scale>
          <a:sx n="61" d="100"/>
          <a:sy n="61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a Vergara" userId="S::f.vergara@studenti.unipi.it::8eb5cb05-7aec-4e94-a094-5c056aad5966" providerId="AD" clId="Web-{3A0828A7-251A-2DA2-925B-C4098AA105FD}"/>
    <pc:docChg chg="modSld">
      <pc:chgData name="Francesca Vergara" userId="S::f.vergara@studenti.unipi.it::8eb5cb05-7aec-4e94-a094-5c056aad5966" providerId="AD" clId="Web-{3A0828A7-251A-2DA2-925B-C4098AA105FD}" dt="2022-01-21T22:25:19.417" v="71" actId="20577"/>
      <pc:docMkLst>
        <pc:docMk/>
      </pc:docMkLst>
      <pc:sldChg chg="addSp modSp">
        <pc:chgData name="Francesca Vergara" userId="S::f.vergara@studenti.unipi.it::8eb5cb05-7aec-4e94-a094-5c056aad5966" providerId="AD" clId="Web-{3A0828A7-251A-2DA2-925B-C4098AA105FD}" dt="2022-01-21T22:25:19.417" v="71" actId="20577"/>
        <pc:sldMkLst>
          <pc:docMk/>
          <pc:sldMk cId="2927483532" sldId="377"/>
        </pc:sldMkLst>
        <pc:spChg chg="add mod">
          <ac:chgData name="Francesca Vergara" userId="S::f.vergara@studenti.unipi.it::8eb5cb05-7aec-4e94-a094-5c056aad5966" providerId="AD" clId="Web-{3A0828A7-251A-2DA2-925B-C4098AA105FD}" dt="2022-01-21T22:23:59.400" v="36" actId="1076"/>
          <ac:spMkLst>
            <pc:docMk/>
            <pc:sldMk cId="2927483532" sldId="377"/>
            <ac:spMk id="2" creationId="{B43443FA-E5CB-4723-B99B-5A9CD55093DD}"/>
          </ac:spMkLst>
        </pc:spChg>
        <pc:spChg chg="add mod ord">
          <ac:chgData name="Francesca Vergara" userId="S::f.vergara@studenti.unipi.it::8eb5cb05-7aec-4e94-a094-5c056aad5966" providerId="AD" clId="Web-{3A0828A7-251A-2DA2-925B-C4098AA105FD}" dt="2022-01-21T22:23:42.337" v="32"/>
          <ac:spMkLst>
            <pc:docMk/>
            <pc:sldMk cId="2927483532" sldId="377"/>
            <ac:spMk id="8" creationId="{DF1F943E-01C2-4F73-A868-7BD653186DB4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4:08.040" v="39" actId="1076"/>
          <ac:spMkLst>
            <pc:docMk/>
            <pc:sldMk cId="2927483532" sldId="377"/>
            <ac:spMk id="11" creationId="{F6D581C0-3709-430B-9F1B-2445FE5D9520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4:19.009" v="44" actId="20577"/>
          <ac:spMkLst>
            <pc:docMk/>
            <pc:sldMk cId="2927483532" sldId="377"/>
            <ac:spMk id="12" creationId="{6329913A-8A9E-4942-AA10-3DF948B1C164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4:24.588" v="47" actId="1076"/>
          <ac:spMkLst>
            <pc:docMk/>
            <pc:sldMk cId="2927483532" sldId="377"/>
            <ac:spMk id="13" creationId="{EABF7E9A-0D15-476B-99AE-EF83EBE1BDFD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5:19.417" v="71" actId="20577"/>
          <ac:spMkLst>
            <pc:docMk/>
            <pc:sldMk cId="2927483532" sldId="377"/>
            <ac:spMk id="14" creationId="{9BD0B4C3-BE2C-412C-9407-94ACA9DA88BE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4:39.650" v="57" actId="1076"/>
          <ac:spMkLst>
            <pc:docMk/>
            <pc:sldMk cId="2927483532" sldId="377"/>
            <ac:spMk id="15" creationId="{490C66BA-BDE1-430C-9E7C-58FA9F0F7C68}"/>
          </ac:spMkLst>
        </pc:spChg>
        <pc:spChg chg="add mod">
          <ac:chgData name="Francesca Vergara" userId="S::f.vergara@studenti.unipi.it::8eb5cb05-7aec-4e94-a094-5c056aad5966" providerId="AD" clId="Web-{3A0828A7-251A-2DA2-925B-C4098AA105FD}" dt="2022-01-21T22:25:06.354" v="66" actId="14100"/>
          <ac:spMkLst>
            <pc:docMk/>
            <pc:sldMk cId="2927483532" sldId="377"/>
            <ac:spMk id="16" creationId="{EEF1D2C8-ED06-4F6C-84DA-F1CA429962FC}"/>
          </ac:spMkLst>
        </pc:spChg>
      </pc:sldChg>
      <pc:sldChg chg="addSp delSp modSp">
        <pc:chgData name="Francesca Vergara" userId="S::f.vergara@studenti.unipi.it::8eb5cb05-7aec-4e94-a094-5c056aad5966" providerId="AD" clId="Web-{3A0828A7-251A-2DA2-925B-C4098AA105FD}" dt="2022-01-21T22:20:03.329" v="6" actId="1076"/>
        <pc:sldMkLst>
          <pc:docMk/>
          <pc:sldMk cId="651604644" sldId="379"/>
        </pc:sldMkLst>
        <pc:spChg chg="del">
          <ac:chgData name="Francesca Vergara" userId="S::f.vergara@studenti.unipi.it::8eb5cb05-7aec-4e94-a094-5c056aad5966" providerId="AD" clId="Web-{3A0828A7-251A-2DA2-925B-C4098AA105FD}" dt="2022-01-21T22:19:44.766" v="2"/>
          <ac:spMkLst>
            <pc:docMk/>
            <pc:sldMk cId="651604644" sldId="379"/>
            <ac:spMk id="7" creationId="{6706FE34-7A18-4247-A9AB-4C88CA80E0F5}"/>
          </ac:spMkLst>
        </pc:spChg>
        <pc:spChg chg="del">
          <ac:chgData name="Francesca Vergara" userId="S::f.vergara@studenti.unipi.it::8eb5cb05-7aec-4e94-a094-5c056aad5966" providerId="AD" clId="Web-{3A0828A7-251A-2DA2-925B-C4098AA105FD}" dt="2022-01-21T22:19:44.766" v="1"/>
          <ac:spMkLst>
            <pc:docMk/>
            <pc:sldMk cId="651604644" sldId="379"/>
            <ac:spMk id="8" creationId="{A0B7B26D-FFEF-403F-95F7-F8A6B2F19CA2}"/>
          </ac:spMkLst>
        </pc:spChg>
        <pc:spChg chg="del">
          <ac:chgData name="Francesca Vergara" userId="S::f.vergara@studenti.unipi.it::8eb5cb05-7aec-4e94-a094-5c056aad5966" providerId="AD" clId="Web-{3A0828A7-251A-2DA2-925B-C4098AA105FD}" dt="2022-01-21T22:19:44.766" v="0"/>
          <ac:spMkLst>
            <pc:docMk/>
            <pc:sldMk cId="651604644" sldId="379"/>
            <ac:spMk id="18" creationId="{D76CD125-7826-4070-BB9C-AF7F87AA8C74}"/>
          </ac:spMkLst>
        </pc:spChg>
        <pc:picChg chg="add mod">
          <ac:chgData name="Francesca Vergara" userId="S::f.vergara@studenti.unipi.it::8eb5cb05-7aec-4e94-a094-5c056aad5966" providerId="AD" clId="Web-{3A0828A7-251A-2DA2-925B-C4098AA105FD}" dt="2022-01-21T22:20:03.329" v="6" actId="1076"/>
          <ac:picMkLst>
            <pc:docMk/>
            <pc:sldMk cId="651604644" sldId="379"/>
            <ac:picMk id="2" creationId="{4855917A-19C1-48B5-9EEB-70E894D1FED4}"/>
          </ac:picMkLst>
        </pc:picChg>
        <pc:picChg chg="del">
          <ac:chgData name="Francesca Vergara" userId="S::f.vergara@studenti.unipi.it::8eb5cb05-7aec-4e94-a094-5c056aad5966" providerId="AD" clId="Web-{3A0828A7-251A-2DA2-925B-C4098AA105FD}" dt="2022-01-21T22:19:50.313" v="3"/>
          <ac:picMkLst>
            <pc:docMk/>
            <pc:sldMk cId="651604644" sldId="379"/>
            <ac:picMk id="6" creationId="{206B3D92-2C64-4793-8935-5DFD37051C2C}"/>
          </ac:picMkLst>
        </pc:picChg>
      </pc:sldChg>
    </pc:docChg>
  </pc:docChgLst>
  <pc:docChgLst>
    <pc:chgData name="Francesca Vergara" userId="S::f.vergara@studenti.unipi.it::8eb5cb05-7aec-4e94-a094-5c056aad5966" providerId="AD" clId="Web-{CD029C0F-3F3F-5FCC-4F28-25C89DD7A2C0}"/>
    <pc:docChg chg="modSld">
      <pc:chgData name="Francesca Vergara" userId="S::f.vergara@studenti.unipi.it::8eb5cb05-7aec-4e94-a094-5c056aad5966" providerId="AD" clId="Web-{CD029C0F-3F3F-5FCC-4F28-25C89DD7A2C0}" dt="2022-02-13T07:47:02.886" v="0" actId="1076"/>
      <pc:docMkLst>
        <pc:docMk/>
      </pc:docMkLst>
      <pc:sldChg chg="modSp">
        <pc:chgData name="Francesca Vergara" userId="S::f.vergara@studenti.unipi.it::8eb5cb05-7aec-4e94-a094-5c056aad5966" providerId="AD" clId="Web-{CD029C0F-3F3F-5FCC-4F28-25C89DD7A2C0}" dt="2022-02-13T07:47:02.886" v="0" actId="1076"/>
        <pc:sldMkLst>
          <pc:docMk/>
          <pc:sldMk cId="3658538378" sldId="457"/>
        </pc:sldMkLst>
        <pc:picChg chg="mod">
          <ac:chgData name="Francesca Vergara" userId="S::f.vergara@studenti.unipi.it::8eb5cb05-7aec-4e94-a094-5c056aad5966" providerId="AD" clId="Web-{CD029C0F-3F3F-5FCC-4F28-25C89DD7A2C0}" dt="2022-02-13T07:47:02.886" v="0" actId="1076"/>
          <ac:picMkLst>
            <pc:docMk/>
            <pc:sldMk cId="3658538378" sldId="457"/>
            <ac:picMk id="2" creationId="{D2B41623-7E6A-44CC-942C-F948F17A60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815D4-BFE0-46E5-B16E-5C786D26A864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F8DC6949-123B-48E4-9CFF-F095636D69B2}">
      <dgm:prSet phldrT="[Testo]"/>
      <dgm:spPr/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Raccolta dati sul campo</a:t>
          </a:r>
        </a:p>
      </dgm:t>
    </dgm:pt>
    <dgm:pt modelId="{F47028D6-9B51-4EFD-85C1-B2B36B46CFD2}" type="parTrans" cxnId="{5BE00BA4-5AB1-4671-8767-3920893C42C2}">
      <dgm:prSet/>
      <dgm:spPr/>
      <dgm:t>
        <a:bodyPr/>
        <a:lstStyle/>
        <a:p>
          <a:endParaRPr lang="it-IT"/>
        </a:p>
      </dgm:t>
    </dgm:pt>
    <dgm:pt modelId="{411F5E6B-6C25-458D-B7BD-BCC8ADB21814}" type="sibTrans" cxnId="{5BE00BA4-5AB1-4671-8767-3920893C42C2}">
      <dgm:prSet/>
      <dgm:spPr/>
      <dgm:t>
        <a:bodyPr/>
        <a:lstStyle/>
        <a:p>
          <a:endParaRPr lang="it-IT"/>
        </a:p>
      </dgm:t>
    </dgm:pt>
    <dgm:pt modelId="{8C73F716-0C67-4BF8-8A9E-E50CFF71F4D4}">
      <dgm:prSet phldrT="[Testo]"/>
      <dgm:spPr/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Analisi dati – generazione del profilo medio del filare</a:t>
          </a:r>
        </a:p>
      </dgm:t>
    </dgm:pt>
    <dgm:pt modelId="{4F9FC232-2686-4902-B868-DA48DBAE46EF}" type="parTrans" cxnId="{D31DD7AA-1F15-44C2-BD0E-2AC746BF1B65}">
      <dgm:prSet/>
      <dgm:spPr/>
      <dgm:t>
        <a:bodyPr/>
        <a:lstStyle/>
        <a:p>
          <a:endParaRPr lang="it-IT"/>
        </a:p>
      </dgm:t>
    </dgm:pt>
    <dgm:pt modelId="{4E2126E4-A6A0-4917-9083-76EEAD51640E}" type="sibTrans" cxnId="{D31DD7AA-1F15-44C2-BD0E-2AC746BF1B65}">
      <dgm:prSet/>
      <dgm:spPr/>
      <dgm:t>
        <a:bodyPr/>
        <a:lstStyle/>
        <a:p>
          <a:endParaRPr lang="it-IT"/>
        </a:p>
      </dgm:t>
    </dgm:pt>
    <dgm:pt modelId="{9B59BEDD-8D34-494D-8112-4C1B923C05A2}">
      <dgm:prSet phldrT="[Testo]"/>
      <dgm:spPr/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Sviluppo dell’algoritmo di correzione</a:t>
          </a:r>
        </a:p>
      </dgm:t>
    </dgm:pt>
    <dgm:pt modelId="{F3E9D66C-2C63-4967-880B-650E49D4B25B}" type="parTrans" cxnId="{B45DE270-D843-40C2-8D47-8BA8A709EE52}">
      <dgm:prSet/>
      <dgm:spPr/>
      <dgm:t>
        <a:bodyPr/>
        <a:lstStyle/>
        <a:p>
          <a:endParaRPr lang="it-IT"/>
        </a:p>
      </dgm:t>
    </dgm:pt>
    <dgm:pt modelId="{5757269F-08DB-4E41-B6F7-B39566A17CA0}" type="sibTrans" cxnId="{B45DE270-D843-40C2-8D47-8BA8A709EE52}">
      <dgm:prSet/>
      <dgm:spPr/>
      <dgm:t>
        <a:bodyPr/>
        <a:lstStyle/>
        <a:p>
          <a:endParaRPr lang="it-IT"/>
        </a:p>
      </dgm:t>
    </dgm:pt>
    <dgm:pt modelId="{469C37E5-2F72-43A9-BE1A-70C3594CF0E9}">
      <dgm:prSet phldrT="[Testo]"/>
      <dgm:spPr/>
      <dgm:t>
        <a:bodyPr/>
        <a:lstStyle/>
        <a:p>
          <a:r>
            <a:rPr lang="it-IT" dirty="0">
              <a:solidFill>
                <a:schemeClr val="bg2">
                  <a:lumMod val="25000"/>
                </a:schemeClr>
              </a:solidFill>
            </a:rPr>
            <a:t>Preparazione sensori</a:t>
          </a:r>
        </a:p>
      </dgm:t>
    </dgm:pt>
    <dgm:pt modelId="{95ACE11E-ED1C-4A17-AA3D-5C827C98B97B}" type="parTrans" cxnId="{E3453407-D1BF-4D7C-9741-ADF6D57AADD9}">
      <dgm:prSet/>
      <dgm:spPr/>
      <dgm:t>
        <a:bodyPr/>
        <a:lstStyle/>
        <a:p>
          <a:endParaRPr lang="it-IT"/>
        </a:p>
      </dgm:t>
    </dgm:pt>
    <dgm:pt modelId="{8CC4AB2B-EF98-4EF2-97E6-AA9547D60E4F}" type="sibTrans" cxnId="{E3453407-D1BF-4D7C-9741-ADF6D57AADD9}">
      <dgm:prSet/>
      <dgm:spPr/>
      <dgm:t>
        <a:bodyPr/>
        <a:lstStyle/>
        <a:p>
          <a:endParaRPr lang="it-IT"/>
        </a:p>
      </dgm:t>
    </dgm:pt>
    <dgm:pt modelId="{AEB3497A-5252-4651-B735-F184D9096997}" type="pres">
      <dgm:prSet presAssocID="{957815D4-BFE0-46E5-B16E-5C786D26A864}" presName="Name0" presStyleCnt="0">
        <dgm:presLayoutVars>
          <dgm:dir/>
          <dgm:animLvl val="lvl"/>
          <dgm:resizeHandles val="exact"/>
        </dgm:presLayoutVars>
      </dgm:prSet>
      <dgm:spPr/>
    </dgm:pt>
    <dgm:pt modelId="{2F1A3FAE-377A-4E50-9BA8-B0F520E4DD62}" type="pres">
      <dgm:prSet presAssocID="{469C37E5-2F72-43A9-BE1A-70C3594CF0E9}" presName="parTxOnly" presStyleLbl="node1" presStyleIdx="0" presStyleCnt="4" custLinFactNeighborX="-18681">
        <dgm:presLayoutVars>
          <dgm:chMax val="0"/>
          <dgm:chPref val="0"/>
          <dgm:bulletEnabled val="1"/>
        </dgm:presLayoutVars>
      </dgm:prSet>
      <dgm:spPr/>
    </dgm:pt>
    <dgm:pt modelId="{4CE192AD-A898-4EB8-A6F5-5CF93C8A166A}" type="pres">
      <dgm:prSet presAssocID="{8CC4AB2B-EF98-4EF2-97E6-AA9547D60E4F}" presName="parTxOnlySpace" presStyleCnt="0"/>
      <dgm:spPr/>
    </dgm:pt>
    <dgm:pt modelId="{BA913E08-6E84-4695-BF47-70E36956454D}" type="pres">
      <dgm:prSet presAssocID="{F8DC6949-123B-48E4-9CFF-F095636D69B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5E8666F-D8DE-4422-AC59-8F50C4860E1F}" type="pres">
      <dgm:prSet presAssocID="{411F5E6B-6C25-458D-B7BD-BCC8ADB21814}" presName="parTxOnlySpace" presStyleCnt="0"/>
      <dgm:spPr/>
    </dgm:pt>
    <dgm:pt modelId="{F2395DAD-2438-460C-B199-99D9892621DA}" type="pres">
      <dgm:prSet presAssocID="{8C73F716-0C67-4BF8-8A9E-E50CFF71F4D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3C203D-5190-4BDB-92BF-7BBA59D1F50E}" type="pres">
      <dgm:prSet presAssocID="{4E2126E4-A6A0-4917-9083-76EEAD51640E}" presName="parTxOnlySpace" presStyleCnt="0"/>
      <dgm:spPr/>
    </dgm:pt>
    <dgm:pt modelId="{3075DF7A-E840-43A2-BA28-7A19A085C04D}" type="pres">
      <dgm:prSet presAssocID="{9B59BEDD-8D34-494D-8112-4C1B923C05A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3453407-D1BF-4D7C-9741-ADF6D57AADD9}" srcId="{957815D4-BFE0-46E5-B16E-5C786D26A864}" destId="{469C37E5-2F72-43A9-BE1A-70C3594CF0E9}" srcOrd="0" destOrd="0" parTransId="{95ACE11E-ED1C-4A17-AA3D-5C827C98B97B}" sibTransId="{8CC4AB2B-EF98-4EF2-97E6-AA9547D60E4F}"/>
    <dgm:cxn modelId="{ED1B4444-16E4-4835-92BA-067DA04B7798}" type="presOf" srcId="{469C37E5-2F72-43A9-BE1A-70C3594CF0E9}" destId="{2F1A3FAE-377A-4E50-9BA8-B0F520E4DD62}" srcOrd="0" destOrd="0" presId="urn:microsoft.com/office/officeart/2005/8/layout/chevron1"/>
    <dgm:cxn modelId="{B45DE270-D843-40C2-8D47-8BA8A709EE52}" srcId="{957815D4-BFE0-46E5-B16E-5C786D26A864}" destId="{9B59BEDD-8D34-494D-8112-4C1B923C05A2}" srcOrd="3" destOrd="0" parTransId="{F3E9D66C-2C63-4967-880B-650E49D4B25B}" sibTransId="{5757269F-08DB-4E41-B6F7-B39566A17CA0}"/>
    <dgm:cxn modelId="{0EC9EF52-F13F-492C-A28C-311EA4E371AF}" type="presOf" srcId="{9B59BEDD-8D34-494D-8112-4C1B923C05A2}" destId="{3075DF7A-E840-43A2-BA28-7A19A085C04D}" srcOrd="0" destOrd="0" presId="urn:microsoft.com/office/officeart/2005/8/layout/chevron1"/>
    <dgm:cxn modelId="{6F920F7B-5B45-4511-AF89-78B1CD4E05DA}" type="presOf" srcId="{8C73F716-0C67-4BF8-8A9E-E50CFF71F4D4}" destId="{F2395DAD-2438-460C-B199-99D9892621DA}" srcOrd="0" destOrd="0" presId="urn:microsoft.com/office/officeart/2005/8/layout/chevron1"/>
    <dgm:cxn modelId="{E301187D-2B7F-42F1-9CE1-6DD7BD48A38E}" type="presOf" srcId="{F8DC6949-123B-48E4-9CFF-F095636D69B2}" destId="{BA913E08-6E84-4695-BF47-70E36956454D}" srcOrd="0" destOrd="0" presId="urn:microsoft.com/office/officeart/2005/8/layout/chevron1"/>
    <dgm:cxn modelId="{5BE00BA4-5AB1-4671-8767-3920893C42C2}" srcId="{957815D4-BFE0-46E5-B16E-5C786D26A864}" destId="{F8DC6949-123B-48E4-9CFF-F095636D69B2}" srcOrd="1" destOrd="0" parTransId="{F47028D6-9B51-4EFD-85C1-B2B36B46CFD2}" sibTransId="{411F5E6B-6C25-458D-B7BD-BCC8ADB21814}"/>
    <dgm:cxn modelId="{D31DD7AA-1F15-44C2-BD0E-2AC746BF1B65}" srcId="{957815D4-BFE0-46E5-B16E-5C786D26A864}" destId="{8C73F716-0C67-4BF8-8A9E-E50CFF71F4D4}" srcOrd="2" destOrd="0" parTransId="{4F9FC232-2686-4902-B868-DA48DBAE46EF}" sibTransId="{4E2126E4-A6A0-4917-9083-76EEAD51640E}"/>
    <dgm:cxn modelId="{4D9E85F1-619F-4DCD-8C01-C6ECB166D390}" type="presOf" srcId="{957815D4-BFE0-46E5-B16E-5C786D26A864}" destId="{AEB3497A-5252-4651-B735-F184D9096997}" srcOrd="0" destOrd="0" presId="urn:microsoft.com/office/officeart/2005/8/layout/chevron1"/>
    <dgm:cxn modelId="{F85D6175-265E-4B79-9FD2-5438ED899A8D}" type="presParOf" srcId="{AEB3497A-5252-4651-B735-F184D9096997}" destId="{2F1A3FAE-377A-4E50-9BA8-B0F520E4DD62}" srcOrd="0" destOrd="0" presId="urn:microsoft.com/office/officeart/2005/8/layout/chevron1"/>
    <dgm:cxn modelId="{83B1A23E-9365-42DC-A935-5D0DAA4E864B}" type="presParOf" srcId="{AEB3497A-5252-4651-B735-F184D9096997}" destId="{4CE192AD-A898-4EB8-A6F5-5CF93C8A166A}" srcOrd="1" destOrd="0" presId="urn:microsoft.com/office/officeart/2005/8/layout/chevron1"/>
    <dgm:cxn modelId="{0FDE7B62-8782-4D0B-8A7C-B1C74F92B7A4}" type="presParOf" srcId="{AEB3497A-5252-4651-B735-F184D9096997}" destId="{BA913E08-6E84-4695-BF47-70E36956454D}" srcOrd="2" destOrd="0" presId="urn:microsoft.com/office/officeart/2005/8/layout/chevron1"/>
    <dgm:cxn modelId="{AEAF3893-458F-4DA2-BDF3-F7D8CFFD1ED3}" type="presParOf" srcId="{AEB3497A-5252-4651-B735-F184D9096997}" destId="{B5E8666F-D8DE-4422-AC59-8F50C4860E1F}" srcOrd="3" destOrd="0" presId="urn:microsoft.com/office/officeart/2005/8/layout/chevron1"/>
    <dgm:cxn modelId="{8C3FEF39-7300-48FE-969E-3BEEAF0D5EA1}" type="presParOf" srcId="{AEB3497A-5252-4651-B735-F184D9096997}" destId="{F2395DAD-2438-460C-B199-99D9892621DA}" srcOrd="4" destOrd="0" presId="urn:microsoft.com/office/officeart/2005/8/layout/chevron1"/>
    <dgm:cxn modelId="{5CD4AED4-1416-4160-8748-034FCC7BD6B8}" type="presParOf" srcId="{AEB3497A-5252-4651-B735-F184D9096997}" destId="{773C203D-5190-4BDB-92BF-7BBA59D1F50E}" srcOrd="5" destOrd="0" presId="urn:microsoft.com/office/officeart/2005/8/layout/chevron1"/>
    <dgm:cxn modelId="{D8EF7522-9A1E-403F-B3F7-728542528BE9}" type="presParOf" srcId="{AEB3497A-5252-4651-B735-F184D9096997}" destId="{3075DF7A-E840-43A2-BA28-7A19A085C04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43237A-DA58-48C0-BBAD-C46F0555851F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1F1385D4-F08B-4BAD-9678-D2BA36170B82}">
      <dgm:prSet phldrT="[Testo]"/>
      <dgm:spPr/>
      <dgm:t>
        <a:bodyPr/>
        <a:lstStyle/>
        <a:p>
          <a:pPr rtl="0"/>
          <a:r>
            <a:rPr lang="it-IT" dirty="0"/>
            <a:t>Determinare geometricamente</a:t>
          </a:r>
          <a:r>
            <a:rPr lang="it-IT" dirty="0">
              <a:latin typeface="Trebuchet MS" panose="020B0603020202020204"/>
            </a:rPr>
            <a:t> </a:t>
          </a:r>
          <a:r>
            <a:rPr lang="it-IT" dirty="0"/>
            <a:t> il terreno</a:t>
          </a:r>
        </a:p>
      </dgm:t>
    </dgm:pt>
    <dgm:pt modelId="{FDE38A0D-9882-4CC1-BAA6-92B01771E9D3}" type="parTrans" cxnId="{12511A5B-AAD7-4BB3-BDF2-FD4029C713A2}">
      <dgm:prSet/>
      <dgm:spPr/>
      <dgm:t>
        <a:bodyPr/>
        <a:lstStyle/>
        <a:p>
          <a:endParaRPr lang="it-IT"/>
        </a:p>
      </dgm:t>
    </dgm:pt>
    <dgm:pt modelId="{D5F6F0F2-E7E0-464F-95D6-80CD55027084}" type="sibTrans" cxnId="{12511A5B-AAD7-4BB3-BDF2-FD4029C713A2}">
      <dgm:prSet/>
      <dgm:spPr/>
      <dgm:t>
        <a:bodyPr/>
        <a:lstStyle/>
        <a:p>
          <a:endParaRPr lang="it-IT"/>
        </a:p>
      </dgm:t>
    </dgm:pt>
    <dgm:pt modelId="{3F034885-414F-475D-86AC-E87B18A603C9}">
      <dgm:prSet phldrT="[Testo]"/>
      <dgm:spPr/>
      <dgm:t>
        <a:bodyPr/>
        <a:lstStyle/>
        <a:p>
          <a:r>
            <a:rPr lang="it-IT" dirty="0"/>
            <a:t>Allineare all’orizzonte il terreno e conseguentemente tutti i dati di ogni istantanea</a:t>
          </a:r>
        </a:p>
      </dgm:t>
    </dgm:pt>
    <dgm:pt modelId="{6830FA9E-873E-4DCF-AE9D-89320083264B}" type="parTrans" cxnId="{E15E0A20-BE85-417C-8B4A-AC6CBB5ED912}">
      <dgm:prSet/>
      <dgm:spPr/>
      <dgm:t>
        <a:bodyPr/>
        <a:lstStyle/>
        <a:p>
          <a:endParaRPr lang="it-IT"/>
        </a:p>
      </dgm:t>
    </dgm:pt>
    <dgm:pt modelId="{AEE9D93A-7AA6-413E-BFD8-95C6F4A07C7E}" type="sibTrans" cxnId="{E15E0A20-BE85-417C-8B4A-AC6CBB5ED912}">
      <dgm:prSet/>
      <dgm:spPr/>
      <dgm:t>
        <a:bodyPr/>
        <a:lstStyle/>
        <a:p>
          <a:endParaRPr lang="it-IT"/>
        </a:p>
      </dgm:t>
    </dgm:pt>
    <dgm:pt modelId="{B8F62A4A-5EAC-4F62-847B-66C23E0C5AA2}">
      <dgm:prSet phldrT="[Testo]"/>
      <dgm:spPr/>
      <dgm:t>
        <a:bodyPr/>
        <a:lstStyle/>
        <a:p>
          <a:r>
            <a:rPr lang="it-IT" dirty="0"/>
            <a:t>Individuare i punti che formano i filari principali</a:t>
          </a:r>
        </a:p>
      </dgm:t>
    </dgm:pt>
    <dgm:pt modelId="{23C6073A-9522-4D8F-AB35-7502D019FF55}" type="parTrans" cxnId="{B87FA32B-EA5B-4BF7-84D3-4A257937D246}">
      <dgm:prSet/>
      <dgm:spPr/>
      <dgm:t>
        <a:bodyPr/>
        <a:lstStyle/>
        <a:p>
          <a:endParaRPr lang="it-IT"/>
        </a:p>
      </dgm:t>
    </dgm:pt>
    <dgm:pt modelId="{9F295FB7-5DA3-40F0-9FD2-B55D28C144E4}" type="sibTrans" cxnId="{B87FA32B-EA5B-4BF7-84D3-4A257937D246}">
      <dgm:prSet/>
      <dgm:spPr/>
      <dgm:t>
        <a:bodyPr/>
        <a:lstStyle/>
        <a:p>
          <a:endParaRPr lang="it-IT"/>
        </a:p>
      </dgm:t>
    </dgm:pt>
    <dgm:pt modelId="{E80D15C2-FC59-4656-8EEE-3E6873952521}">
      <dgm:prSet phldrT="[Testo]"/>
      <dgm:spPr/>
      <dgm:t>
        <a:bodyPr/>
        <a:lstStyle/>
        <a:p>
          <a:r>
            <a:rPr lang="it-IT"/>
            <a:t>Determinare l’errore di posizione del drone</a:t>
          </a:r>
        </a:p>
      </dgm:t>
    </dgm:pt>
    <dgm:pt modelId="{A9D7A7A5-DB84-4839-B4C2-6C217CAF261A}" type="parTrans" cxnId="{1979E980-2311-42AE-954A-0316EF2FC7E2}">
      <dgm:prSet/>
      <dgm:spPr/>
      <dgm:t>
        <a:bodyPr/>
        <a:lstStyle/>
        <a:p>
          <a:endParaRPr lang="it-IT"/>
        </a:p>
      </dgm:t>
    </dgm:pt>
    <dgm:pt modelId="{FF4ACEC3-AF6A-407D-BB6D-13768473DC18}" type="sibTrans" cxnId="{1979E980-2311-42AE-954A-0316EF2FC7E2}">
      <dgm:prSet/>
      <dgm:spPr/>
      <dgm:t>
        <a:bodyPr/>
        <a:lstStyle/>
        <a:p>
          <a:endParaRPr lang="it-IT"/>
        </a:p>
      </dgm:t>
    </dgm:pt>
    <dgm:pt modelId="{17A84CBD-E064-4D17-B8EB-C25B4DD4ECA3}" type="pres">
      <dgm:prSet presAssocID="{7443237A-DA58-48C0-BBAD-C46F0555851F}" presName="Name0" presStyleCnt="0">
        <dgm:presLayoutVars>
          <dgm:dir/>
          <dgm:animLvl val="lvl"/>
          <dgm:resizeHandles val="exact"/>
        </dgm:presLayoutVars>
      </dgm:prSet>
      <dgm:spPr/>
    </dgm:pt>
    <dgm:pt modelId="{9EB932FF-6734-442A-B86B-83119521514B}" type="pres">
      <dgm:prSet presAssocID="{1F1385D4-F08B-4BAD-9678-D2BA36170B8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25EDD7-E702-41EC-A05B-160A58B3C8CD}" type="pres">
      <dgm:prSet presAssocID="{D5F6F0F2-E7E0-464F-95D6-80CD55027084}" presName="parTxOnlySpace" presStyleCnt="0"/>
      <dgm:spPr/>
    </dgm:pt>
    <dgm:pt modelId="{010BC5C4-C659-4976-8215-26186E491A4B}" type="pres">
      <dgm:prSet presAssocID="{3F034885-414F-475D-86AC-E87B18A603C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35CAA2F-3FAD-48A4-AFCE-2D1A394B15B2}" type="pres">
      <dgm:prSet presAssocID="{AEE9D93A-7AA6-413E-BFD8-95C6F4A07C7E}" presName="parTxOnlySpace" presStyleCnt="0"/>
      <dgm:spPr/>
    </dgm:pt>
    <dgm:pt modelId="{9CEAFC8D-3483-4584-8269-A96EC2A5EFB7}" type="pres">
      <dgm:prSet presAssocID="{B8F62A4A-5EAC-4F62-847B-66C23E0C5A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DA61AD5-9064-4DCB-B624-E5A8D7BB2977}" type="pres">
      <dgm:prSet presAssocID="{9F295FB7-5DA3-40F0-9FD2-B55D28C144E4}" presName="parTxOnlySpace" presStyleCnt="0"/>
      <dgm:spPr/>
    </dgm:pt>
    <dgm:pt modelId="{587E9D92-9E4B-4CC1-8550-3C4C4334D644}" type="pres">
      <dgm:prSet presAssocID="{E80D15C2-FC59-4656-8EEE-3E687395252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0C4A91B-F058-47B8-9E71-D042ADC16191}" type="presOf" srcId="{B8F62A4A-5EAC-4F62-847B-66C23E0C5AA2}" destId="{9CEAFC8D-3483-4584-8269-A96EC2A5EFB7}" srcOrd="0" destOrd="0" presId="urn:microsoft.com/office/officeart/2005/8/layout/chevron1"/>
    <dgm:cxn modelId="{E15E0A20-BE85-417C-8B4A-AC6CBB5ED912}" srcId="{7443237A-DA58-48C0-BBAD-C46F0555851F}" destId="{3F034885-414F-475D-86AC-E87B18A603C9}" srcOrd="1" destOrd="0" parTransId="{6830FA9E-873E-4DCF-AE9D-89320083264B}" sibTransId="{AEE9D93A-7AA6-413E-BFD8-95C6F4A07C7E}"/>
    <dgm:cxn modelId="{B87FA32B-EA5B-4BF7-84D3-4A257937D246}" srcId="{7443237A-DA58-48C0-BBAD-C46F0555851F}" destId="{B8F62A4A-5EAC-4F62-847B-66C23E0C5AA2}" srcOrd="2" destOrd="0" parTransId="{23C6073A-9522-4D8F-AB35-7502D019FF55}" sibTransId="{9F295FB7-5DA3-40F0-9FD2-B55D28C144E4}"/>
    <dgm:cxn modelId="{12511A5B-AAD7-4BB3-BDF2-FD4029C713A2}" srcId="{7443237A-DA58-48C0-BBAD-C46F0555851F}" destId="{1F1385D4-F08B-4BAD-9678-D2BA36170B82}" srcOrd="0" destOrd="0" parTransId="{FDE38A0D-9882-4CC1-BAA6-92B01771E9D3}" sibTransId="{D5F6F0F2-E7E0-464F-95D6-80CD55027084}"/>
    <dgm:cxn modelId="{1979E980-2311-42AE-954A-0316EF2FC7E2}" srcId="{7443237A-DA58-48C0-BBAD-C46F0555851F}" destId="{E80D15C2-FC59-4656-8EEE-3E6873952521}" srcOrd="3" destOrd="0" parTransId="{A9D7A7A5-DB84-4839-B4C2-6C217CAF261A}" sibTransId="{FF4ACEC3-AF6A-407D-BB6D-13768473DC18}"/>
    <dgm:cxn modelId="{4D09ABAC-C2D0-4883-8873-ADF1EC82FE7A}" type="presOf" srcId="{1F1385D4-F08B-4BAD-9678-D2BA36170B82}" destId="{9EB932FF-6734-442A-B86B-83119521514B}" srcOrd="0" destOrd="0" presId="urn:microsoft.com/office/officeart/2005/8/layout/chevron1"/>
    <dgm:cxn modelId="{90063EB2-5E50-48EF-97D7-E7BA429CE270}" type="presOf" srcId="{E80D15C2-FC59-4656-8EEE-3E6873952521}" destId="{587E9D92-9E4B-4CC1-8550-3C4C4334D644}" srcOrd="0" destOrd="0" presId="urn:microsoft.com/office/officeart/2005/8/layout/chevron1"/>
    <dgm:cxn modelId="{056AB4B5-B746-4D7D-9BD7-7142F9713B16}" type="presOf" srcId="{3F034885-414F-475D-86AC-E87B18A603C9}" destId="{010BC5C4-C659-4976-8215-26186E491A4B}" srcOrd="0" destOrd="0" presId="urn:microsoft.com/office/officeart/2005/8/layout/chevron1"/>
    <dgm:cxn modelId="{CCE2ACDB-7C97-4A75-AF85-21E6EAF4CE50}" type="presOf" srcId="{7443237A-DA58-48C0-BBAD-C46F0555851F}" destId="{17A84CBD-E064-4D17-B8EB-C25B4DD4ECA3}" srcOrd="0" destOrd="0" presId="urn:microsoft.com/office/officeart/2005/8/layout/chevron1"/>
    <dgm:cxn modelId="{8D628D01-5213-42BF-8DAE-49F2F825757C}" type="presParOf" srcId="{17A84CBD-E064-4D17-B8EB-C25B4DD4ECA3}" destId="{9EB932FF-6734-442A-B86B-83119521514B}" srcOrd="0" destOrd="0" presId="urn:microsoft.com/office/officeart/2005/8/layout/chevron1"/>
    <dgm:cxn modelId="{158309CF-1EFB-4A40-A4E7-EE71EABB479C}" type="presParOf" srcId="{17A84CBD-E064-4D17-B8EB-C25B4DD4ECA3}" destId="{A025EDD7-E702-41EC-A05B-160A58B3C8CD}" srcOrd="1" destOrd="0" presId="urn:microsoft.com/office/officeart/2005/8/layout/chevron1"/>
    <dgm:cxn modelId="{5ACEEE78-E5F2-4A01-9E21-9CF3A3A54691}" type="presParOf" srcId="{17A84CBD-E064-4D17-B8EB-C25B4DD4ECA3}" destId="{010BC5C4-C659-4976-8215-26186E491A4B}" srcOrd="2" destOrd="0" presId="urn:microsoft.com/office/officeart/2005/8/layout/chevron1"/>
    <dgm:cxn modelId="{1FFD0AB5-31A4-4BE2-A3E7-988254EFBA18}" type="presParOf" srcId="{17A84CBD-E064-4D17-B8EB-C25B4DD4ECA3}" destId="{A35CAA2F-3FAD-48A4-AFCE-2D1A394B15B2}" srcOrd="3" destOrd="0" presId="urn:microsoft.com/office/officeart/2005/8/layout/chevron1"/>
    <dgm:cxn modelId="{4A7F1777-D5ED-49FE-8CF8-0059DB6B6CF6}" type="presParOf" srcId="{17A84CBD-E064-4D17-B8EB-C25B4DD4ECA3}" destId="{9CEAFC8D-3483-4584-8269-A96EC2A5EFB7}" srcOrd="4" destOrd="0" presId="urn:microsoft.com/office/officeart/2005/8/layout/chevron1"/>
    <dgm:cxn modelId="{8B384F63-8D50-4A96-851E-63C92F50BC74}" type="presParOf" srcId="{17A84CBD-E064-4D17-B8EB-C25B4DD4ECA3}" destId="{6DA61AD5-9064-4DCB-B624-E5A8D7BB2977}" srcOrd="5" destOrd="0" presId="urn:microsoft.com/office/officeart/2005/8/layout/chevron1"/>
    <dgm:cxn modelId="{A0DC15F0-16A2-46D0-B559-1509C4E44EF8}" type="presParOf" srcId="{17A84CBD-E064-4D17-B8EB-C25B4DD4ECA3}" destId="{587E9D92-9E4B-4CC1-8550-3C4C4334D64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A3FAE-377A-4E50-9BA8-B0F520E4DD62}">
      <dsp:nvSpPr>
        <dsp:cNvPr id="0" name=""/>
        <dsp:cNvSpPr/>
      </dsp:nvSpPr>
      <dsp:spPr>
        <a:xfrm>
          <a:off x="0" y="2097330"/>
          <a:ext cx="3157908" cy="1263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>
                  <a:lumMod val="25000"/>
                </a:schemeClr>
              </a:solidFill>
            </a:rPr>
            <a:t>Preparazione sensori</a:t>
          </a:r>
        </a:p>
      </dsp:txBody>
      <dsp:txXfrm>
        <a:off x="631582" y="2097330"/>
        <a:ext cx="1894745" cy="1263163"/>
      </dsp:txXfrm>
    </dsp:sp>
    <dsp:sp modelId="{BA913E08-6E84-4695-BF47-70E36956454D}">
      <dsp:nvSpPr>
        <dsp:cNvPr id="0" name=""/>
        <dsp:cNvSpPr/>
      </dsp:nvSpPr>
      <dsp:spPr>
        <a:xfrm>
          <a:off x="2847542" y="2097330"/>
          <a:ext cx="3157908" cy="1263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>
                  <a:lumMod val="25000"/>
                </a:schemeClr>
              </a:solidFill>
            </a:rPr>
            <a:t>Raccolta dati sul campo</a:t>
          </a:r>
        </a:p>
      </dsp:txBody>
      <dsp:txXfrm>
        <a:off x="3479124" y="2097330"/>
        <a:ext cx="1894745" cy="1263163"/>
      </dsp:txXfrm>
    </dsp:sp>
    <dsp:sp modelId="{F2395DAD-2438-460C-B199-99D9892621DA}">
      <dsp:nvSpPr>
        <dsp:cNvPr id="0" name=""/>
        <dsp:cNvSpPr/>
      </dsp:nvSpPr>
      <dsp:spPr>
        <a:xfrm>
          <a:off x="5689660" y="2097330"/>
          <a:ext cx="3157908" cy="1263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>
                  <a:lumMod val="25000"/>
                </a:schemeClr>
              </a:solidFill>
            </a:rPr>
            <a:t>Analisi dati – generazione del profilo medio del filare</a:t>
          </a:r>
        </a:p>
      </dsp:txBody>
      <dsp:txXfrm>
        <a:off x="6321242" y="2097330"/>
        <a:ext cx="1894745" cy="1263163"/>
      </dsp:txXfrm>
    </dsp:sp>
    <dsp:sp modelId="{3075DF7A-E840-43A2-BA28-7A19A085C04D}">
      <dsp:nvSpPr>
        <dsp:cNvPr id="0" name=""/>
        <dsp:cNvSpPr/>
      </dsp:nvSpPr>
      <dsp:spPr>
        <a:xfrm>
          <a:off x="8531778" y="2097330"/>
          <a:ext cx="3157908" cy="126316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>
                  <a:lumMod val="25000"/>
                </a:schemeClr>
              </a:solidFill>
            </a:rPr>
            <a:t>Sviluppo dell’algoritmo di correzione</a:t>
          </a:r>
        </a:p>
      </dsp:txBody>
      <dsp:txXfrm>
        <a:off x="9163360" y="2097330"/>
        <a:ext cx="1894745" cy="1263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932FF-6734-442A-B86B-83119521514B}">
      <dsp:nvSpPr>
        <dsp:cNvPr id="0" name=""/>
        <dsp:cNvSpPr/>
      </dsp:nvSpPr>
      <dsp:spPr>
        <a:xfrm>
          <a:off x="5229" y="1550157"/>
          <a:ext cx="3044213" cy="12176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Determinare geometricamente</a:t>
          </a:r>
          <a:r>
            <a:rPr lang="it-IT" sz="1400" kern="1200" dirty="0">
              <a:latin typeface="Trebuchet MS" panose="020B0603020202020204"/>
            </a:rPr>
            <a:t> </a:t>
          </a:r>
          <a:r>
            <a:rPr lang="it-IT" sz="1400" kern="1200" dirty="0"/>
            <a:t> il terreno</a:t>
          </a:r>
        </a:p>
      </dsp:txBody>
      <dsp:txXfrm>
        <a:off x="614072" y="1550157"/>
        <a:ext cx="1826528" cy="1217685"/>
      </dsp:txXfrm>
    </dsp:sp>
    <dsp:sp modelId="{010BC5C4-C659-4976-8215-26186E491A4B}">
      <dsp:nvSpPr>
        <dsp:cNvPr id="0" name=""/>
        <dsp:cNvSpPr/>
      </dsp:nvSpPr>
      <dsp:spPr>
        <a:xfrm>
          <a:off x="2745022" y="1550157"/>
          <a:ext cx="3044213" cy="12176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Allineare all’orizzonte il terreno e conseguentemente tutti i dati di ogni istantanea</a:t>
          </a:r>
        </a:p>
      </dsp:txBody>
      <dsp:txXfrm>
        <a:off x="3353865" y="1550157"/>
        <a:ext cx="1826528" cy="1217685"/>
      </dsp:txXfrm>
    </dsp:sp>
    <dsp:sp modelId="{9CEAFC8D-3483-4584-8269-A96EC2A5EFB7}">
      <dsp:nvSpPr>
        <dsp:cNvPr id="0" name=""/>
        <dsp:cNvSpPr/>
      </dsp:nvSpPr>
      <dsp:spPr>
        <a:xfrm>
          <a:off x="5484814" y="1550157"/>
          <a:ext cx="3044213" cy="12176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Individuare i punti che formano i filari principali</a:t>
          </a:r>
        </a:p>
      </dsp:txBody>
      <dsp:txXfrm>
        <a:off x="6093657" y="1550157"/>
        <a:ext cx="1826528" cy="1217685"/>
      </dsp:txXfrm>
    </dsp:sp>
    <dsp:sp modelId="{587E9D92-9E4B-4CC1-8550-3C4C4334D644}">
      <dsp:nvSpPr>
        <dsp:cNvPr id="0" name=""/>
        <dsp:cNvSpPr/>
      </dsp:nvSpPr>
      <dsp:spPr>
        <a:xfrm>
          <a:off x="8224607" y="1550157"/>
          <a:ext cx="3044213" cy="12176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Determinare l’errore di posizione del drone</a:t>
          </a:r>
        </a:p>
      </dsp:txBody>
      <dsp:txXfrm>
        <a:off x="8833450" y="1550157"/>
        <a:ext cx="1826528" cy="1217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72217-D29C-47D9-A96D-39D2BE6158C3}" type="datetimeFigureOut">
              <a:rPr lang="it-IT" smtClean="0"/>
              <a:t>12/02/2022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7582B-17BC-4923-AA79-AE5FA57C84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99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326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28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96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89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94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693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23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880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43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08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6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90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534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653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13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394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088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089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5151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901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25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71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69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1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49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034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69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7582B-17BC-4923-AA79-AE5FA57C84AD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20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339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9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522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6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10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6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7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8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RealSense/realsense-ros" TargetMode="External"/><Relationship Id="rId2" Type="http://schemas.openxmlformats.org/officeDocument/2006/relationships/hyperlink" Target="http://wiki.ros.org/rplidar_r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.ros.org/melodic" TargetMode="External"/><Relationship Id="rId4" Type="http://schemas.openxmlformats.org/officeDocument/2006/relationships/hyperlink" Target="https://github.com/IntelRealSense/realsense-ros/releas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iki.ros.org/rviz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os.org/reps/rep-0105.html" TargetMode="External"/><Relationship Id="rId4" Type="http://schemas.openxmlformats.org/officeDocument/2006/relationships/hyperlink" Target="http://wiki.ros.org/realsense_camer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hyperlink" Target="http://wiki.ros.org/tf#static_transform_publish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tf#static_transform_publish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detics.com/lidar-intensity-application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it.mathworks.com/help/ros/ref/rosreadfield.html#mw_ae485e40-2f86-4b37-b91c-eabc16213c8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65.png"/><Relationship Id="rId7" Type="http://schemas.openxmlformats.org/officeDocument/2006/relationships/image" Target="../media/image5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itebella.it/2014/02/09/la-progettazione-del-vigneto-quale-sesto-dimpiant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mathworks.com/help/stats/kmeans.html?s_tid=doc_ta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realsense.com/depth-camera-d435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hingiverse.com/thing:628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a foto paesaggistica di un vigneto">
            <a:extLst>
              <a:ext uri="{FF2B5EF4-FFF2-40B4-BE49-F238E27FC236}">
                <a16:creationId xmlns:a16="http://schemas.microsoft.com/office/drawing/2014/main" id="{B168FCE2-3193-439B-8FF7-1623B91D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Parallelogram 13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7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3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825757F-5116-4008-9548-E4F4E6FA1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446" y="1017306"/>
            <a:ext cx="6065047" cy="303049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it-IT" sz="3600" dirty="0">
                <a:latin typeface="Palatino Linotype"/>
              </a:rPr>
              <a:t>Controllo della posizione  lungo il vigneto</a:t>
            </a:r>
            <a:br>
              <a:rPr lang="it-IT" sz="3600" dirty="0">
                <a:latin typeface="Palatino Linotype"/>
              </a:rPr>
            </a:br>
            <a:br>
              <a:rPr lang="it-IT" sz="3600" dirty="0">
                <a:latin typeface="Palatino Linotype"/>
              </a:rPr>
            </a:br>
            <a:r>
              <a:rPr lang="it-IT" sz="3600" dirty="0">
                <a:latin typeface="Palatino Linotype"/>
              </a:rPr>
              <a:t>Verso l’agricoltura di precisione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18A4741-2454-4AF3-9583-AB960DBC4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69" y="4172807"/>
            <a:ext cx="4573037" cy="1493347"/>
          </a:xfrm>
        </p:spPr>
        <p:txBody>
          <a:bodyPr>
            <a:normAutofit/>
          </a:bodyPr>
          <a:lstStyle/>
          <a:p>
            <a:r>
              <a:rPr lang="it-IT" dirty="0"/>
              <a:t>Francesca Vergara AA. 2021/22</a:t>
            </a:r>
          </a:p>
          <a:p>
            <a:r>
              <a:rPr lang="it-IT" dirty="0"/>
              <a:t>Corso di Sistemi di Guida e Navigazione  Ingegneria Robotica e dell’Automazione</a:t>
            </a:r>
          </a:p>
          <a:p>
            <a:r>
              <a:rPr lang="it-IT" dirty="0"/>
              <a:t>Università di Pisa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705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45" y="2367627"/>
            <a:ext cx="7617039" cy="4289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Con questo supporto sarà possibile scegliere l’orientazione di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roll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relativa dei due sensori (rispetto al sistema di riferimento della camera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{C}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).</a:t>
            </a:r>
          </a:p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Il </a:t>
            </a:r>
            <a:r>
              <a:rPr lang="it-IT" sz="1800" dirty="0" err="1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LiDAR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viene montato con l’asse z puntato in alto.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 </a:t>
            </a: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L’orientazione relativa viene scelta in modo che l’asse x di </a:t>
            </a:r>
            <a:r>
              <a:rPr lang="it-IT" b="1" i="1" dirty="0">
                <a:latin typeface="Palatino Linotype"/>
                <a:ea typeface="Palatino Linotype" panose="02040502050505030304" pitchFamily="18" charset="0"/>
                <a:cs typeface="Times New Roman"/>
              </a:rPr>
              <a:t>{L}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sia parallelo all’azze z di </a:t>
            </a:r>
            <a:r>
              <a:rPr lang="it-IT" b="1" i="1" dirty="0">
                <a:latin typeface="Palatino Linotype"/>
                <a:ea typeface="Palatino Linotype" panose="02040502050505030304" pitchFamily="18" charset="0"/>
                <a:cs typeface="Times New Roman"/>
              </a:rPr>
              <a:t>{C}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, in modo che le distanze acquisite dal </a:t>
            </a:r>
            <a:r>
              <a:rPr lang="it-IT" dirty="0" err="1">
                <a:latin typeface="Palatino Linotype"/>
                <a:ea typeface="Palatino Linotype" panose="02040502050505030304" pitchFamily="18" charset="0"/>
                <a:cs typeface="Times New Roman"/>
              </a:rPr>
              <a:t>LiDAR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e le profondità misurate dalla camera siano coerenti ( a meno di un offset che individua la distanza fra le origini dei due sistemi di riferimento, dovuto alla geometria del supporto).</a:t>
            </a: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Questa configurazione del supporto sarò fissata per la durata di tutto l’esperimento .</a:t>
            </a:r>
            <a:endParaRPr lang="it-IT" dirty="0"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BA80C-D066-4D14-9FED-A3C5CC44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84" y="2182842"/>
            <a:ext cx="3693017" cy="406555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59E1AE2-BE1E-45D5-8C82-B1DFE9F5AA20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Stampa 3D del supporto</a:t>
            </a:r>
          </a:p>
        </p:txBody>
      </p:sp>
    </p:spTree>
    <p:extLst>
      <p:ext uri="{BB962C8B-B14F-4D97-AF65-F5344CB8AC3E}">
        <p14:creationId xmlns:p14="http://schemas.microsoft.com/office/powerpoint/2010/main" val="68855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it-IT" sz="1900" dirty="0">
                <a:latin typeface="Palatino Linotype"/>
              </a:rPr>
              <a:t>I driver dei sensori sono stati installati nel </a:t>
            </a:r>
            <a:r>
              <a:rPr lang="it-IT" sz="1900" i="1" dirty="0" err="1">
                <a:latin typeface="Palatino Linotype"/>
              </a:rPr>
              <a:t>catkin</a:t>
            </a:r>
            <a:r>
              <a:rPr lang="it-IT" sz="1900" i="1" dirty="0">
                <a:latin typeface="Palatino Linotype"/>
              </a:rPr>
              <a:t> workspace </a:t>
            </a:r>
            <a:r>
              <a:rPr lang="it-IT" sz="1900" dirty="0">
                <a:latin typeface="Palatino Linotype"/>
              </a:rPr>
              <a:t>di ROS. Questo consente di poter registrare i dati in dei </a:t>
            </a:r>
            <a:r>
              <a:rPr lang="it-IT" sz="1900" i="1" dirty="0" err="1">
                <a:latin typeface="Palatino Linotype"/>
              </a:rPr>
              <a:t>bagfiles</a:t>
            </a:r>
            <a:r>
              <a:rPr lang="it-IT" sz="1900" dirty="0">
                <a:latin typeface="Palatino Linotype"/>
              </a:rPr>
              <a:t>, i quali potranno essere successivamente elaborati in un altro ambiente come quello di MATLAB.</a:t>
            </a:r>
          </a:p>
          <a:p>
            <a:pPr>
              <a:lnSpc>
                <a:spcPct val="120000"/>
              </a:lnSpc>
            </a:pPr>
            <a:r>
              <a:rPr lang="it-IT" sz="1900" dirty="0">
                <a:latin typeface="Palatino Linotype" panose="02040502050505030304" pitchFamily="18" charset="0"/>
              </a:rPr>
              <a:t>I packages  </a:t>
            </a:r>
            <a:r>
              <a:rPr lang="it-IT" sz="1900" b="1" dirty="0" err="1">
                <a:latin typeface="Palatino Linotype" panose="02040502050505030304" pitchFamily="18" charset="0"/>
              </a:rPr>
              <a:t>rplidar_ros</a:t>
            </a:r>
            <a:r>
              <a:rPr lang="it-IT" sz="1900" dirty="0">
                <a:latin typeface="Palatino Linotype" panose="02040502050505030304" pitchFamily="18" charset="0"/>
              </a:rPr>
              <a:t> (per il </a:t>
            </a:r>
            <a:r>
              <a:rPr lang="it-IT" sz="1900" dirty="0" err="1">
                <a:latin typeface="Palatino Linotype" panose="02040502050505030304" pitchFamily="18" charset="0"/>
              </a:rPr>
              <a:t>LiDAR</a:t>
            </a:r>
            <a:r>
              <a:rPr lang="it-IT" sz="1900" dirty="0">
                <a:latin typeface="Palatino Linotype" panose="02040502050505030304" pitchFamily="18" charset="0"/>
              </a:rPr>
              <a:t>) e </a:t>
            </a:r>
            <a:r>
              <a:rPr lang="it-IT" sz="1900" b="1" dirty="0">
                <a:latin typeface="Palatino Linotype" panose="02040502050505030304" pitchFamily="18" charset="0"/>
              </a:rPr>
              <a:t>realsense2_camera</a:t>
            </a:r>
            <a:r>
              <a:rPr lang="it-IT" sz="1900" dirty="0">
                <a:latin typeface="Palatino Linotype" panose="02040502050505030304" pitchFamily="18" charset="0"/>
              </a:rPr>
              <a:t> (per la camera ) sono stati installati seguendo le procedure ai link :</a:t>
            </a:r>
          </a:p>
          <a:p>
            <a:pPr>
              <a:lnSpc>
                <a:spcPct val="120000"/>
              </a:lnSpc>
            </a:pPr>
            <a:r>
              <a:rPr lang="it-IT" sz="1900" u="sng" dirty="0">
                <a:solidFill>
                  <a:srgbClr val="0000FF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  <a:hlinkClick r:id="rId2"/>
              </a:rPr>
              <a:t>http://wiki.ros.org/rplidar_ros</a:t>
            </a:r>
            <a:r>
              <a:rPr lang="it-IT" sz="1900" u="sng" dirty="0">
                <a:solidFill>
                  <a:srgbClr val="0000FF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  </a:t>
            </a:r>
            <a:endParaRPr lang="it-IT" sz="1900" u="sng" dirty="0">
              <a:solidFill>
                <a:schemeClr val="tx1"/>
              </a:solidFill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it-IT" sz="1900" u="sng" dirty="0">
                <a:solidFill>
                  <a:srgbClr val="0000FF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  <a:hlinkClick r:id="rId3"/>
              </a:rPr>
              <a:t>https://github.com/IntelRealSense/realsense-ros</a:t>
            </a: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 </a:t>
            </a:r>
            <a:r>
              <a:rPr lang="it-IT" sz="1900" u="sng" dirty="0">
                <a:solidFill>
                  <a:srgbClr val="0000FF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  <a:hlinkClick r:id="rId4"/>
              </a:rPr>
              <a:t>https://github.com/IntelRealSense/realsense-ros/releases</a:t>
            </a:r>
            <a:endParaRPr lang="it-IT" sz="1900" u="sng" dirty="0">
              <a:solidFill>
                <a:srgbClr val="0000FF"/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/>
            </a:endParaRPr>
          </a:p>
          <a:p>
            <a:pPr marL="0" indent="0">
              <a:buNone/>
            </a:pPr>
            <a:endParaRPr lang="it-IT" sz="1900" u="sng" dirty="0">
              <a:solidFill>
                <a:srgbClr val="0000FF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700" i="1" dirty="0">
                <a:solidFill>
                  <a:schemeClr val="tx1"/>
                </a:solidFill>
                <a:latin typeface="Palatino Linotype"/>
                <a:cs typeface="Times New Roman"/>
              </a:rPr>
              <a:t>Sistema operativo</a:t>
            </a:r>
            <a:r>
              <a:rPr lang="it-IT" sz="1700" dirty="0">
                <a:solidFill>
                  <a:schemeClr val="tx1"/>
                </a:solidFill>
                <a:latin typeface="Palatino Linotype"/>
                <a:cs typeface="Times New Roman"/>
              </a:rPr>
              <a:t>: Ubuntu 18.04</a:t>
            </a:r>
          </a:p>
          <a:p>
            <a:pPr marL="0" indent="0">
              <a:buNone/>
            </a:pPr>
            <a:r>
              <a:rPr lang="it-IT" sz="1700" i="1" dirty="0">
                <a:solidFill>
                  <a:schemeClr val="tx1"/>
                </a:solidFill>
                <a:latin typeface="Palatino Linotype"/>
                <a:cs typeface="Times New Roman"/>
              </a:rPr>
              <a:t>Distribution</a:t>
            </a:r>
            <a:r>
              <a:rPr lang="it-IT" sz="1700" dirty="0">
                <a:solidFill>
                  <a:schemeClr val="tx1"/>
                </a:solidFill>
                <a:latin typeface="Palatino Linotype"/>
                <a:cs typeface="Times New Roman"/>
              </a:rPr>
              <a:t>: </a:t>
            </a:r>
            <a:r>
              <a:rPr lang="it-IT" sz="1700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5"/>
              </a:rPr>
              <a:t>ROS Melodic Morenia</a:t>
            </a:r>
            <a:endParaRPr lang="it-IT" sz="1700" dirty="0">
              <a:solidFill>
                <a:schemeClr val="tx1"/>
              </a:solidFill>
              <a:latin typeface="Palatino Linotype"/>
              <a:cs typeface="Times New Roman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D7721D-22AB-43BA-B704-208BA6A95B8C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</a:t>
            </a:r>
          </a:p>
        </p:txBody>
      </p:sp>
    </p:spTree>
    <p:extLst>
      <p:ext uri="{BB962C8B-B14F-4D97-AF65-F5344CB8AC3E}">
        <p14:creationId xmlns:p14="http://schemas.microsoft.com/office/powerpoint/2010/main" val="367227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7381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Tra i file di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launch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 di </a:t>
            </a:r>
            <a:r>
              <a:rPr lang="it-IT" sz="1800" b="1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realsense2_camera, 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è stato personalizzato </a:t>
            </a:r>
            <a:r>
              <a:rPr lang="it-IT" sz="1800" dirty="0" err="1">
                <a:effectLst/>
                <a:latin typeface="courier"/>
                <a:ea typeface="Palatino Linotype" panose="02040502050505030304" pitchFamily="18" charset="0"/>
                <a:cs typeface="Times New Roman"/>
              </a:rPr>
              <a:t>rs_camera.launch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. In particolare è stata abilitata la </a:t>
            </a:r>
            <a:r>
              <a:rPr lang="it-IT" sz="1800" i="1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pointcloud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 e imposto che questi dati siano ordinati.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/>
              </a:rPr>
              <a:t> </a:t>
            </a:r>
          </a:p>
          <a:p>
            <a:pPr>
              <a:spcAft>
                <a:spcPts val="400"/>
              </a:spcAft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 dataset di </a:t>
            </a:r>
            <a:r>
              <a:rPr lang="it-IT" sz="1800" i="1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pointcloud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si dice ‘organizzato’ quando è costituito da punti strutturati come in un’immagine (matrice), in cui i dati vengono suddivisi in righe e colonne. I vantaggi di un set di dati organizzato 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risiede nel fatto che sono note le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relazioni tra punti adiacenti , per cui risulta più intuitiva l’analisi/elaborazione della </a:t>
            </a:r>
            <a:r>
              <a:rPr lang="it-IT" sz="1800" i="1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pointcloud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.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 </a:t>
            </a: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B15844-BAF5-4131-A132-656C5EAE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53" y="5051172"/>
            <a:ext cx="7602747" cy="180682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A9FFDDE4-5220-4719-857E-8301A69FD08E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 – </a:t>
            </a:r>
            <a:r>
              <a:rPr lang="it-IT" sz="3100" b="1" dirty="0">
                <a:solidFill>
                  <a:srgbClr val="92D050"/>
                </a:solidFill>
                <a:latin typeface="Palatino Linotype" panose="02040502050505030304" pitchFamily="18" charset="0"/>
              </a:rPr>
              <a:t>realsense2_camera</a:t>
            </a:r>
          </a:p>
        </p:txBody>
      </p:sp>
    </p:spTree>
    <p:extLst>
      <p:ext uri="{BB962C8B-B14F-4D97-AF65-F5344CB8AC3E}">
        <p14:creationId xmlns:p14="http://schemas.microsoft.com/office/powerpoint/2010/main" val="61208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95066" cy="4697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Il </a:t>
            </a:r>
            <a:r>
              <a:rPr lang="it-IT" i="1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frame</a:t>
            </a:r>
            <a:r>
              <a:rPr lang="it-IT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mobile (chiamato </a:t>
            </a:r>
            <a:r>
              <a:rPr lang="it-IT" dirty="0" err="1">
                <a:effectLst/>
                <a:latin typeface="courier"/>
                <a:ea typeface="Palatino Linotype" panose="02040502050505030304" pitchFamily="18" charset="0"/>
                <a:cs typeface="Palatino Linotype" panose="02040502050505030304" pitchFamily="18" charset="0"/>
              </a:rPr>
              <a:t>base_link</a:t>
            </a:r>
            <a:r>
              <a:rPr lang="it-IT" dirty="0">
                <a:effectLst/>
                <a:latin typeface="courier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it-IT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nella convenzione di ROS) solidale al supporto (e quindi anche alla camera), viene fatto coincidere con ‘</a:t>
            </a:r>
            <a:r>
              <a:rPr lang="it-IT" dirty="0" err="1">
                <a:effectLst/>
                <a:latin typeface="courier"/>
                <a:ea typeface="Palatino Linotype" panose="02040502050505030304" pitchFamily="18" charset="0"/>
                <a:cs typeface="Palatino Linotype" panose="02040502050505030304" pitchFamily="18" charset="0"/>
              </a:rPr>
              <a:t>camera_link</a:t>
            </a:r>
            <a:r>
              <a:rPr lang="it-IT" dirty="0">
                <a:effectLst/>
                <a:latin typeface="courier"/>
                <a:ea typeface="Palatino Linotype" panose="02040502050505030304" pitchFamily="18" charset="0"/>
                <a:cs typeface="Palatino Linotype" panose="02040502050505030304" pitchFamily="18" charset="0"/>
              </a:rPr>
              <a:t>’.</a:t>
            </a:r>
            <a:r>
              <a:rPr lang="it-IT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it-IT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I messaggi 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di tipo Laser </a:t>
            </a:r>
            <a:r>
              <a:rPr lang="it-IT" dirty="0" err="1">
                <a:latin typeface="Palatino Linotype"/>
                <a:ea typeface="Palatino Linotype" panose="02040502050505030304" pitchFamily="18" charset="0"/>
                <a:cs typeface="Times New Roman"/>
              </a:rPr>
              <a:t>Scan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però vengono acquisiti</a:t>
            </a:r>
            <a:r>
              <a:rPr lang="it-IT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nel frame ‘</a:t>
            </a:r>
            <a:r>
              <a:rPr lang="it-IT" dirty="0">
                <a:effectLst/>
                <a:latin typeface="courier"/>
                <a:ea typeface="Palatino Linotype" panose="02040502050505030304" pitchFamily="18" charset="0"/>
                <a:cs typeface="Times New Roman"/>
              </a:rPr>
              <a:t>laser</a:t>
            </a:r>
            <a:r>
              <a:rPr lang="it-IT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’.</a:t>
            </a: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Bisogna riportare tutti i dati rispetto allo stesso </a:t>
            </a:r>
            <a:r>
              <a:rPr lang="it-IT" i="1" dirty="0">
                <a:latin typeface="Palatino Linotype"/>
                <a:ea typeface="Palatino Linotype" panose="02040502050505030304" pitchFamily="18" charset="0"/>
                <a:cs typeface="Times New Roman"/>
              </a:rPr>
              <a:t>frame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. Ciò, consente anche di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poter visualizzare contemporaneamente i dati di entrambi i sensori su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  <a:hlinkClick r:id="rId2"/>
              </a:rPr>
              <a:t>rviz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A tal scopo viene pubblicata una trasformazione statica del tipo:</a:t>
            </a:r>
          </a:p>
          <a:p>
            <a:pPr marL="0" indent="0">
              <a:spcAft>
                <a:spcPts val="400"/>
              </a:spcAft>
              <a:buNone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&lt;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node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pkg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="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tf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"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type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="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static_transform_publisher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" name="link1_broadcaster"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args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=" </a:t>
            </a:r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x y z </a:t>
            </a:r>
            <a:r>
              <a:rPr lang="it-IT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 </a:t>
            </a:r>
            <a:r>
              <a:rPr lang="it-IT" sz="16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yaw</a:t>
            </a:r>
            <a:r>
              <a:rPr lang="it-IT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 pitch roll </a:t>
            </a:r>
            <a:r>
              <a:rPr lang="en-US" sz="16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frame_id</a:t>
            </a:r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 </a:t>
            </a:r>
            <a:r>
              <a:rPr lang="en-US" sz="16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child_frame_id</a:t>
            </a:r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  </a:t>
            </a:r>
            <a:r>
              <a:rPr lang="en-US" sz="16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period_in_ms</a:t>
            </a:r>
            <a:r>
              <a:rPr 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ourier"/>
              </a:rPr>
              <a:t>" /&gt;</a:t>
            </a:r>
            <a:r>
              <a:rPr lang="it-IT" altLang="it-IT" sz="1600" dirty="0">
                <a:solidFill>
                  <a:schemeClr val="bg2">
                    <a:lumMod val="25000"/>
                  </a:schemeClr>
                </a:solidFill>
                <a:latin typeface="courier"/>
              </a:rPr>
              <a:t> 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endParaRPr lang="it-IT" dirty="0">
              <a:effectLst/>
              <a:latin typeface="courier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400B3D-6475-4AD3-B930-D0EBCC6C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469" y="204065"/>
            <a:ext cx="3726425" cy="41023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BF359E-2576-41CA-94A6-BB34226EC313}"/>
              </a:ext>
            </a:extLst>
          </p:cNvPr>
          <p:cNvSpPr txBox="1"/>
          <p:nvPr/>
        </p:nvSpPr>
        <p:spPr>
          <a:xfrm>
            <a:off x="5695847" y="6550223"/>
            <a:ext cx="64961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hlinkClick r:id="rId4"/>
              </a:rPr>
              <a:t>http://wiki.ros.org/realsense_camera</a:t>
            </a:r>
            <a:r>
              <a:rPr lang="it-IT" sz="1600" dirty="0"/>
              <a:t>  § 4.1.3 </a:t>
            </a:r>
            <a:r>
              <a:rPr lang="it-IT" sz="1600" dirty="0" err="1"/>
              <a:t>P</a:t>
            </a:r>
            <a:r>
              <a:rPr lang="it-IT" sz="1600" b="0" i="0" dirty="0" err="1">
                <a:solidFill>
                  <a:srgbClr val="333333"/>
                </a:solidFill>
                <a:effectLst/>
                <a:latin typeface="Helvetica Neue"/>
              </a:rPr>
              <a:t>arameters</a:t>
            </a:r>
            <a:endParaRPr lang="it-IT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38C172A-DCFB-492F-8808-6BF863BA6632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 – </a:t>
            </a:r>
            <a:r>
              <a:rPr lang="it-IT" sz="3100" b="1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rplidar_ros</a:t>
            </a:r>
            <a:endParaRPr lang="it-IT" sz="3100" b="1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F241CF8-9B9F-4F8B-B8F2-7787F3D417F3}"/>
              </a:ext>
            </a:extLst>
          </p:cNvPr>
          <p:cNvSpPr txBox="1"/>
          <p:nvPr/>
        </p:nvSpPr>
        <p:spPr>
          <a:xfrm>
            <a:off x="7398589" y="6248400"/>
            <a:ext cx="4583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5"/>
              </a:rPr>
              <a:t>https://www.ros.org/reps/rep-0105.html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016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620DAC-ED24-4B14-AA8D-DFAB1502A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5" y="2160589"/>
                <a:ext cx="7773492" cy="4697411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it-IT" sz="19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All’interno del </a:t>
                </a:r>
                <a:r>
                  <a:rPr lang="it-IT" sz="1900" dirty="0" err="1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launch</a:t>
                </a:r>
                <a:r>
                  <a:rPr lang="it-IT" sz="19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 file </a:t>
                </a:r>
                <a:r>
                  <a:rPr lang="it-IT" dirty="0">
                    <a:effectLst/>
                    <a:latin typeface="courier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rplidar_s1.launch </a:t>
                </a:r>
                <a:r>
                  <a:rPr lang="it-IT" sz="19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del</a:t>
                </a:r>
                <a:r>
                  <a:rPr lang="it-IT" sz="1900" dirty="0"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 package del </a:t>
                </a:r>
                <a:r>
                  <a:rPr lang="it-IT" sz="1900" dirty="0" err="1"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LiDAR</a:t>
                </a:r>
                <a:r>
                  <a:rPr lang="it-IT" sz="1900" dirty="0"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, viene quindi pubblicata la seguente trasformazione statica :</a:t>
                </a:r>
              </a:p>
              <a:p>
                <a:pPr>
                  <a:spcAft>
                    <a:spcPts val="400"/>
                  </a:spcAft>
                </a:pPr>
                <a:endParaRPr lang="it-IT" sz="1900" dirty="0">
                  <a:solidFill>
                    <a:srgbClr val="FF0000"/>
                  </a:solidFill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endParaRPr lang="it-IT" sz="1900" dirty="0">
                  <a:solidFill>
                    <a:srgbClr val="FF0000"/>
                  </a:solidFill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endParaRPr lang="it-IT" dirty="0">
                  <a:solidFill>
                    <a:srgbClr val="FF0000"/>
                  </a:solidFill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endParaRPr lang="it-IT" dirty="0">
                  <a:solidFill>
                    <a:srgbClr val="FF0000"/>
                  </a:solidFill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La trasformazione consiste in una rotazione in </a:t>
                </a:r>
                <a:r>
                  <a:rPr lang="it-IT" sz="1800" i="1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pitch</a:t>
                </a: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 attorno all’asse y di </a:t>
                </a:r>
                <a:r>
                  <a:rPr lang="it-IT" sz="1800" dirty="0">
                    <a:effectLst/>
                    <a:latin typeface="courier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‘</a:t>
                </a:r>
                <a:r>
                  <a:rPr lang="it-IT" sz="1800" dirty="0" err="1">
                    <a:effectLst/>
                    <a:latin typeface="courier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camera_link</a:t>
                </a: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’ di </a:t>
                </a:r>
                <a14:m>
                  <m:oMath xmlns:m="http://schemas.openxmlformats.org/officeDocument/2006/math">
                    <m:r>
                      <a:rPr lang="el-GR" sz="1800" i="1" smtClean="0">
                        <a:effectLst/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Palatino Linotype" panose="02040502050505030304" pitchFamily="18" charset="0"/>
                      </a:rPr>
                      <m:t>𝜋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Palatino Linotype" panose="020405020505050303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e successivamente una rotazione in </a:t>
                </a:r>
                <a:r>
                  <a:rPr lang="it-IT" sz="1800" i="1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roll</a:t>
                </a: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 attorno al nuovo asse x di 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Palatino Linotype" panose="02040502050505030304" pitchFamily="18" charset="0"/>
                      </a:rPr>
                      <m:t>𝜋</m:t>
                    </m:r>
                  </m:oMath>
                </a14:m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Palatino Linotype" panose="02040502050505030304" pitchFamily="18" charset="0"/>
                  </a:rPr>
                  <a:t>. </a:t>
                </a:r>
              </a:p>
              <a:p>
                <a:pPr>
                  <a:spcAft>
                    <a:spcPts val="400"/>
                  </a:spcAft>
                </a:pPr>
                <a:endParaRPr lang="it-IT" dirty="0">
                  <a:effectLst/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620DAC-ED24-4B14-AA8D-DFAB1502A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5" y="2160589"/>
                <a:ext cx="7773492" cy="4697411"/>
              </a:xfrm>
              <a:blipFill>
                <a:blip r:embed="rId3"/>
                <a:stretch>
                  <a:fillRect l="-314" t="-778" r="-8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205BB-2791-44E3-862D-621472F4B9B7}"/>
              </a:ext>
            </a:extLst>
          </p:cNvPr>
          <p:cNvSpPr txBox="1"/>
          <p:nvPr/>
        </p:nvSpPr>
        <p:spPr>
          <a:xfrm>
            <a:off x="7064632" y="6488668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u="sng">
                <a:solidFill>
                  <a:srgbClr val="0000FF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hlinkClick r:id="rId4"/>
              </a:rPr>
              <a:t>http://wiki.ros.org/tf#static_transform_publisher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400B3D-6475-4AD3-B930-D0EBCC6CB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760" y="220202"/>
            <a:ext cx="3525164" cy="388077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9317BA3-CA3A-4F37-A641-F2650B57FE92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 – </a:t>
            </a:r>
            <a:r>
              <a:rPr lang="it-IT" sz="3100" b="1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rplidar_ros</a:t>
            </a:r>
            <a:endParaRPr lang="it-IT" sz="3100" b="1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A230C5-5A16-4CF2-8E9B-022F8A7F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1" y="3511495"/>
            <a:ext cx="7933426" cy="7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213053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La trasformazione 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precedente è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stata dedotta facendo varie prove su </a:t>
            </a:r>
            <a:r>
              <a:rPr lang="it-IT" sz="1800" dirty="0" err="1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bagfiles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di testing e osservando i risultati dei due sensori allo stesso istante. Infatti non è stato possibile matchare i due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frame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a priori, in quanto in </a:t>
            </a:r>
            <a:r>
              <a:rPr lang="it-IT" sz="1800" b="1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realsense2_camera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vengono definiti dei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frame</a:t>
            </a:r>
            <a:r>
              <a:rPr lang="it-IT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interni con orientazione diversa rispetto a </a:t>
            </a:r>
            <a:r>
              <a:rPr lang="it-IT" dirty="0" err="1">
                <a:effectLst/>
                <a:latin typeface="courier"/>
                <a:ea typeface="Palatino Linotype" panose="02040502050505030304" pitchFamily="18" charset="0"/>
                <a:cs typeface="Times New Roman"/>
              </a:rPr>
              <a:t>camera_link</a:t>
            </a:r>
            <a:r>
              <a:rPr lang="it-IT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Stando 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ai sistemi di coordinate qui a fianco, a prima vista la trasformazione sarebbe stata  «0 0 0 0 -1.57 +1.57» , cosa che di fatto, non ha mostrato i risultati desiderati.</a:t>
            </a: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4205BB-2791-44E3-862D-621472F4B9B7}"/>
              </a:ext>
            </a:extLst>
          </p:cNvPr>
          <p:cNvSpPr txBox="1"/>
          <p:nvPr/>
        </p:nvSpPr>
        <p:spPr>
          <a:xfrm>
            <a:off x="604838" y="6340475"/>
            <a:ext cx="6105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u="sng" dirty="0">
                <a:solidFill>
                  <a:srgbClr val="0000FF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hlinkClick r:id="rId3"/>
              </a:rPr>
              <a:t>http://wiki.ros.org/tf#static_transform_publisher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3400B3D-6475-4AD3-B930-D0EBCC6C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13" y="2060900"/>
            <a:ext cx="3615719" cy="398046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51B32284-9558-4B4A-ABF1-5719938E8A8E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 – </a:t>
            </a:r>
            <a:r>
              <a:rPr lang="it-IT" sz="3100" b="1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rplidar_ros</a:t>
            </a:r>
            <a:endParaRPr lang="it-IT" sz="3100" b="1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21819CBE-6CFE-47D9-AE0A-1B8043D6A98C}"/>
              </a:ext>
            </a:extLst>
          </p:cNvPr>
          <p:cNvCxnSpPr>
            <a:cxnSpLocks/>
          </p:cNvCxnSpPr>
          <p:nvPr/>
        </p:nvCxnSpPr>
        <p:spPr>
          <a:xfrm rot="16200000" flipV="1">
            <a:off x="9735288" y="2564868"/>
            <a:ext cx="2551471" cy="548394"/>
          </a:xfrm>
          <a:prstGeom prst="curvedConnector3">
            <a:avLst>
              <a:gd name="adj1" fmla="val 8959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3B2C84-CB93-4800-A494-91675C84D808}"/>
              </a:ext>
            </a:extLst>
          </p:cNvPr>
          <p:cNvSpPr txBox="1"/>
          <p:nvPr/>
        </p:nvSpPr>
        <p:spPr>
          <a:xfrm>
            <a:off x="10170365" y="1163219"/>
            <a:ext cx="168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courier"/>
              </a:rPr>
              <a:t>laser</a:t>
            </a: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18494B9A-09E9-4A54-8302-28E8423C94B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8085150" y="5390417"/>
            <a:ext cx="2085216" cy="4488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7AC2B19-1B36-4C1C-9A23-C9D7300D2370}"/>
              </a:ext>
            </a:extLst>
          </p:cNvPr>
          <p:cNvSpPr txBox="1"/>
          <p:nvPr/>
        </p:nvSpPr>
        <p:spPr>
          <a:xfrm>
            <a:off x="6138317" y="5639204"/>
            <a:ext cx="194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courier"/>
              </a:rPr>
              <a:t>camera_link</a:t>
            </a:r>
            <a:endParaRPr lang="it-IT" sz="2000" b="1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925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55" y="1932542"/>
            <a:ext cx="6365575" cy="5220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Per ultimo, è stato creato un file di </a:t>
            </a:r>
            <a:r>
              <a:rPr lang="it-IT" sz="1800" dirty="0" err="1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launch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</a:t>
            </a:r>
            <a:r>
              <a:rPr lang="it-IT" dirty="0" err="1">
                <a:latin typeface="courier"/>
                <a:ea typeface="Palatino Linotype" panose="02040502050505030304" pitchFamily="18" charset="0"/>
                <a:cs typeface="Times New Roman"/>
              </a:rPr>
              <a:t>recorded.launch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in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cui si richiamano delle configurazioni di </a:t>
            </a:r>
            <a:r>
              <a:rPr lang="it-IT" sz="1800" dirty="0" err="1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rviz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salvate in </a:t>
            </a:r>
            <a:r>
              <a:rPr lang="it-IT" dirty="0" err="1">
                <a:latin typeface="courier"/>
                <a:ea typeface="Palatino Linotype" panose="02040502050505030304" pitchFamily="18" charset="0"/>
                <a:cs typeface="Times New Roman"/>
              </a:rPr>
              <a:t>exp_cfg.rviz</a:t>
            </a:r>
            <a:endParaRPr lang="it-IT" dirty="0">
              <a:latin typeface="Trebuchet MS" panose="020B0603020202020204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Ciò risulterà utile sia durante la registrazione, per verificare il corretto funzionamento dei sensori, sia nella visualizzazione dei </a:t>
            </a:r>
            <a:r>
              <a:rPr lang="it-IT" dirty="0" err="1">
                <a:latin typeface="Palatino Linotype"/>
                <a:ea typeface="Palatino Linotype" panose="02040502050505030304" pitchFamily="18" charset="0"/>
                <a:cs typeface="Times New Roman"/>
              </a:rPr>
              <a:t>bagfiles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dopo la registrazione.</a:t>
            </a:r>
            <a:endParaRPr lang="it-IT" dirty="0"/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Tra le configurazioni,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si è precisato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un </a:t>
            </a:r>
            <a:r>
              <a:rPr lang="it-IT" dirty="0" err="1">
                <a:latin typeface="Palatino Linotype"/>
                <a:ea typeface="Palatino Linotype" panose="02040502050505030304" pitchFamily="18" charset="0"/>
                <a:cs typeface="Times New Roman"/>
              </a:rPr>
              <a:t>Fixed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Frame (ovvero </a:t>
            </a:r>
            <a:r>
              <a:rPr lang="it-IT" sz="1800" dirty="0" err="1">
                <a:effectLst/>
                <a:latin typeface="courier"/>
                <a:ea typeface="Palatino Linotype" panose="02040502050505030304" pitchFamily="18" charset="0"/>
                <a:cs typeface="Times New Roman"/>
              </a:rPr>
              <a:t>camera_link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);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 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N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el riquadro dei Displays è stato aggiunto il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topic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/camera/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depth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/color/points, di tipo PointCloud2 e il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topic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 /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scan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di tipo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LaserScan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. Per una miglior comprensione di quanto mostrato nell’ambiente di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rviz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, è stato aggiunto il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topic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 /camera/color/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image_raw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in modo da poter vedere l’immagine in RGB catturata dalla camera ad ogni istante.</a:t>
            </a: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magine 36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A7EDA8BF-2034-4E5E-9494-18122C4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39" y="1937026"/>
            <a:ext cx="8364746" cy="4705314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30B9CC83-4C01-49ED-9C9C-5E8FC062E917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10261192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Sensori :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Installazione dei driver – </a:t>
            </a:r>
            <a:r>
              <a:rPr lang="it-IT" sz="3100" b="1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rplidar_ros</a:t>
            </a:r>
            <a:endParaRPr lang="it-IT" sz="3100" b="1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2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80E07-AF1E-426D-8C7A-B4D24023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/>
              </a:rPr>
              <a:t>Preparazione del setting : fase di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8CACB3-8759-41CD-82B6-850D8248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233582" cy="46974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Palatino Linotype"/>
              </a:rPr>
              <a:t>Alla partenza, si lanciano da terminale i comandi :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 err="1">
                <a:latin typeface="courier"/>
              </a:rPr>
              <a:t>roslaunch</a:t>
            </a:r>
            <a:r>
              <a:rPr lang="it-IT" dirty="0">
                <a:latin typeface="courier"/>
              </a:rPr>
              <a:t> realsense2_camera </a:t>
            </a:r>
            <a:r>
              <a:rPr lang="it-IT" dirty="0" err="1">
                <a:latin typeface="courier"/>
              </a:rPr>
              <a:t>rs_camera.launch</a:t>
            </a:r>
            <a:endParaRPr lang="it-IT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 err="1">
                <a:latin typeface="courier"/>
              </a:rPr>
              <a:t>roslaunch</a:t>
            </a:r>
            <a:r>
              <a:rPr lang="it-IT" dirty="0">
                <a:latin typeface="courier"/>
              </a:rPr>
              <a:t> </a:t>
            </a:r>
            <a:r>
              <a:rPr lang="it-IT" dirty="0" err="1">
                <a:latin typeface="courier"/>
              </a:rPr>
              <a:t>rplidar_ros</a:t>
            </a:r>
            <a:r>
              <a:rPr lang="it-IT" dirty="0">
                <a:latin typeface="courier"/>
              </a:rPr>
              <a:t> rplidar_s1.launch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 err="1">
                <a:latin typeface="courier"/>
              </a:rPr>
              <a:t>roslaunch</a:t>
            </a:r>
            <a:r>
              <a:rPr lang="it-IT" dirty="0">
                <a:latin typeface="courier"/>
              </a:rPr>
              <a:t> </a:t>
            </a:r>
            <a:r>
              <a:rPr lang="it-IT" dirty="0" err="1">
                <a:latin typeface="courier"/>
              </a:rPr>
              <a:t>rplidar_ros</a:t>
            </a:r>
            <a:r>
              <a:rPr lang="it-IT" dirty="0">
                <a:latin typeface="courier"/>
              </a:rPr>
              <a:t> </a:t>
            </a:r>
            <a:r>
              <a:rPr lang="it-IT" dirty="0" err="1">
                <a:latin typeface="courier"/>
              </a:rPr>
              <a:t>recorded.launch</a:t>
            </a:r>
            <a:endParaRPr lang="it-IT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it-IT" dirty="0">
              <a:latin typeface="courier"/>
            </a:endParaRPr>
          </a:p>
          <a:p>
            <a:r>
              <a:rPr lang="it-IT" dirty="0">
                <a:latin typeface="Palatino Linotype"/>
              </a:rPr>
              <a:t>E si inizia la registrazione col comando</a:t>
            </a:r>
            <a:r>
              <a:rPr lang="it-IT" dirty="0"/>
              <a:t> </a:t>
            </a:r>
            <a:r>
              <a:rPr lang="it-IT" dirty="0" err="1">
                <a:latin typeface="courier"/>
              </a:rPr>
              <a:t>rosbag</a:t>
            </a:r>
            <a:r>
              <a:rPr lang="it-IT" dirty="0">
                <a:latin typeface="courier"/>
              </a:rPr>
              <a:t> record. </a:t>
            </a:r>
            <a:r>
              <a:rPr lang="it-IT" dirty="0">
                <a:latin typeface="Palatino Linotype"/>
              </a:rPr>
              <a:t>Per la riproduzione:</a:t>
            </a:r>
            <a:r>
              <a:rPr lang="it-IT" dirty="0">
                <a:latin typeface="courier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 err="1">
                <a:latin typeface="courier"/>
              </a:rPr>
              <a:t>rosparam</a:t>
            </a:r>
            <a:r>
              <a:rPr lang="it-IT" dirty="0">
                <a:latin typeface="courier"/>
              </a:rPr>
              <a:t> set </a:t>
            </a:r>
            <a:r>
              <a:rPr lang="it-IT" dirty="0" err="1">
                <a:latin typeface="courier"/>
              </a:rPr>
              <a:t>use_sim_time</a:t>
            </a:r>
            <a:r>
              <a:rPr lang="it-IT" dirty="0">
                <a:latin typeface="courier"/>
              </a:rPr>
              <a:t> </a:t>
            </a:r>
            <a:r>
              <a:rPr lang="it-IT" dirty="0" err="1">
                <a:latin typeface="courier"/>
              </a:rPr>
              <a:t>true</a:t>
            </a:r>
            <a:endParaRPr lang="it-IT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 err="1">
                <a:latin typeface="courier"/>
              </a:rPr>
              <a:t>rosbag</a:t>
            </a:r>
            <a:r>
              <a:rPr lang="it-IT" dirty="0">
                <a:latin typeface="courier"/>
              </a:rPr>
              <a:t> play –-clock &lt;</a:t>
            </a:r>
            <a:r>
              <a:rPr lang="it-IT" dirty="0" err="1">
                <a:latin typeface="courier"/>
              </a:rPr>
              <a:t>bagfile</a:t>
            </a:r>
            <a:r>
              <a:rPr lang="it-IT" dirty="0">
                <a:latin typeface="courier"/>
              </a:rPr>
              <a:t>&gt;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dirty="0">
                <a:latin typeface="Palatino Linotype"/>
              </a:rPr>
              <a:t>Utilizzando –clock </a:t>
            </a:r>
            <a:r>
              <a:rPr lang="it-IT" dirty="0" err="1">
                <a:latin typeface="Palatino Linotype"/>
              </a:rPr>
              <a:t>affinchè</a:t>
            </a:r>
            <a:r>
              <a:rPr lang="it-IT" dirty="0">
                <a:latin typeface="Palatino Linotype"/>
              </a:rPr>
              <a:t> i nodi di ROS usino il tempo di simulazione. Così facendo, i messaggi registrati possono essere pubblicati e visualizzati su </a:t>
            </a:r>
            <a:r>
              <a:rPr lang="it-IT" dirty="0" err="1">
                <a:latin typeface="Palatino Linotype"/>
              </a:rPr>
              <a:t>rviz</a:t>
            </a:r>
            <a:r>
              <a:rPr lang="it-IT" dirty="0">
                <a:latin typeface="Palatino Linotype"/>
              </a:rPr>
              <a:t> (che altrimenti userebbe il </a:t>
            </a:r>
            <a:r>
              <a:rPr lang="it-IT" i="1" dirty="0">
                <a:latin typeface="Palatino Linotype"/>
              </a:rPr>
              <a:t>ROS time</a:t>
            </a:r>
            <a:r>
              <a:rPr lang="it-IT" dirty="0">
                <a:latin typeface="Palatino Linotype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624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964"/>
            <a:ext cx="10515600" cy="4336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Vengono effettuate varie prove per verificare il corretto funzionamento di quanto settato.</a:t>
            </a:r>
          </a:p>
          <a:p>
            <a:pPr>
              <a:spcAft>
                <a:spcPts val="400"/>
              </a:spcAft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/>
                <a:ea typeface="Palatino Linotype" panose="02040502050505030304" pitchFamily="18" charset="0"/>
                <a:cs typeface="Times New Roman"/>
              </a:rPr>
              <a:t>Vengono richiamati 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/>
                <a:ea typeface="Palatino Linotype" panose="02040502050505030304" pitchFamily="18" charset="0"/>
                <a:cs typeface="Times New Roman"/>
              </a:rPr>
              <a:t>topic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/>
                <a:ea typeface="Palatino Linotype" panose="02040502050505030304" pitchFamily="18" charset="0"/>
                <a:cs typeface="Times New Roman"/>
              </a:rPr>
              <a:t> di interesse per monitorare la frequenza di pubblicazione dei messaggi su tali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/>
                <a:ea typeface="Palatino Linotype" panose="02040502050505030304" pitchFamily="18" charset="0"/>
                <a:cs typeface="Times New Roman"/>
              </a:rPr>
              <a:t>topic</a:t>
            </a:r>
            <a:endParaRPr lang="it-IT" dirty="0">
              <a:solidFill>
                <a:schemeClr val="bg2">
                  <a:lumMod val="25000"/>
                </a:schemeClr>
              </a:solidFill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La frequenza di pubblicazione media dei messaggi di tipo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PointCloud2 risulta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peggiore rispetto a quella nominale, mentre per il messaggio di tipo Laser </a:t>
            </a:r>
            <a:r>
              <a:rPr lang="it-IT" sz="1800" dirty="0" err="1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Scan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viene mantenuta una buona frequenza.</a:t>
            </a: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dirty="0">
              <a:latin typeface="Palatino Linotype"/>
              <a:ea typeface="Palatino Linotype" panose="02040502050505030304" pitchFamily="18" charset="0"/>
              <a:cs typeface="Times New Roman"/>
            </a:endParaRPr>
          </a:p>
          <a:p>
            <a:pPr marL="0" indent="0">
              <a:spcAft>
                <a:spcPts val="400"/>
              </a:spcAft>
              <a:buNone/>
            </a:pPr>
            <a:endParaRPr lang="it-IT" dirty="0">
              <a:latin typeface="Palatino Linotype"/>
              <a:cs typeface="Times New Roman"/>
            </a:endParaRP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656F45-13A6-44FE-A598-443B0827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62" y="3988026"/>
            <a:ext cx="5733690" cy="3160044"/>
          </a:xfrm>
          <a:prstGeom prst="rect">
            <a:avLst/>
          </a:prstGeom>
        </p:spPr>
      </p:pic>
      <p:pic>
        <p:nvPicPr>
          <p:cNvPr id="7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91BB524-FCD1-4AC0-B46C-9F233759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52" y="3903250"/>
            <a:ext cx="4871048" cy="3329597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E4CDFB1C-869F-4BEB-8FBD-9A60A2052832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Fase di Test :</a:t>
            </a:r>
          </a:p>
        </p:txBody>
      </p:sp>
    </p:spTree>
    <p:extLst>
      <p:ext uri="{BB962C8B-B14F-4D97-AF65-F5344CB8AC3E}">
        <p14:creationId xmlns:p14="http://schemas.microsoft.com/office/powerpoint/2010/main" val="14561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2D569-D2BE-4081-93FB-5F9BB6A9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Acquisizione dei dati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3E1DB6-5002-4B46-AE1F-B83F0D720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Fase sperimentale</a:t>
            </a:r>
          </a:p>
        </p:txBody>
      </p:sp>
    </p:spTree>
    <p:extLst>
      <p:ext uri="{BB962C8B-B14F-4D97-AF65-F5344CB8AC3E}">
        <p14:creationId xmlns:p14="http://schemas.microsoft.com/office/powerpoint/2010/main" val="11705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FCDA0BF-4D03-4643-A474-4F3914521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43" b="18363"/>
          <a:stretch/>
        </p:blipFill>
        <p:spPr>
          <a:xfrm>
            <a:off x="3477517" y="3816993"/>
            <a:ext cx="7510166" cy="3041007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B4DDAD-71A9-462C-9CD8-5DBBA7F1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/>
              </a:rPr>
              <a:t>Obiettivo</a:t>
            </a:r>
          </a:p>
        </p:txBody>
      </p:sp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52353F-566A-466C-9401-4365DC014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86" y="1649480"/>
            <a:ext cx="9429933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Tra i metodi dell’agricoltura di precisione, viene pensato anche l’impiego di un drone che, percorrendo in lungo i filari di un vigneto, riesce a determinare lo stato di salute delle piante tramite appositi sensori.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/>
              </a:rPr>
              <a:t>L’obiettivo è quello di proporre un algoritmo il quale fornisca in output, la correzione di posizione per il drone, affinché esso rimanga costantemente centrato tra due filari.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Palatino Linotype"/>
            </a:endParaRPr>
          </a:p>
          <a:p>
            <a:pPr lvl="0"/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L’innovazione risiede nel fatto che il drone non necessiterà di essere pilotato da un operatore esterno ma potrà effettuare le correzioni autonomamente.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0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4D3ACDF-E0F0-4FDC-9BAE-141CA43542D7}"/>
              </a:ext>
            </a:extLst>
          </p:cNvPr>
          <p:cNvSpPr txBox="1">
            <a:spLocks/>
          </p:cNvSpPr>
          <p:nvPr/>
        </p:nvSpPr>
        <p:spPr>
          <a:xfrm>
            <a:off x="838200" y="315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92D050"/>
                </a:solidFill>
                <a:latin typeface="Palatino Linotype"/>
              </a:rPr>
              <a:t>Acquisizione dati : esperimento sul campo</a:t>
            </a:r>
            <a:endParaRPr lang="it-IT" b="1" dirty="0">
              <a:solidFill>
                <a:srgbClr val="92D050"/>
              </a:solidFill>
              <a:latin typeface="Palatino Linotype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DEF9752-78B6-4FD1-BBE7-200090FF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746"/>
            <a:ext cx="7436860" cy="47063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>
                <a:latin typeface="Palatino Linotype"/>
              </a:rPr>
              <a:t>La registrazione dei dati è stata eseguita due volte camminando lungo tutto un filare per poi svoltare ed entrare nel filare accanto.</a:t>
            </a:r>
          </a:p>
          <a:p>
            <a:r>
              <a:rPr lang="it-IT" dirty="0">
                <a:latin typeface="Palatino Linotype"/>
              </a:rPr>
              <a:t>Durante il tragitto, l’asta sulla quale sono montati i sensori viene tenuta sufficientemente in alto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/>
              </a:rPr>
              <a:t> e inclinata di circa 45° in modo che i sensori possano percepire informazioni su una posizione immediatamente futura a quella corrente del drone. Avere questa informazione permetterà all'ipotetico drone di poter correggere la sua posizione in tempo.</a:t>
            </a: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Elemento grafico 2" descr="Quadrirotore con riempimento a tinta unita">
            <a:extLst>
              <a:ext uri="{FF2B5EF4-FFF2-40B4-BE49-F238E27FC236}">
                <a16:creationId xmlns:a16="http://schemas.microsoft.com/office/drawing/2014/main" id="{C3CEB0BA-3A46-4E41-A73C-6A4179C0D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348" y="4307737"/>
            <a:ext cx="755053" cy="755053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6598E34-CD45-40BF-8D81-32DB24531151}"/>
              </a:ext>
            </a:extLst>
          </p:cNvPr>
          <p:cNvCxnSpPr>
            <a:cxnSpLocks/>
          </p:cNvCxnSpPr>
          <p:nvPr/>
        </p:nvCxnSpPr>
        <p:spPr>
          <a:xfrm>
            <a:off x="5784873" y="4685263"/>
            <a:ext cx="1781050" cy="1302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398967F-1310-49D8-AF75-56B7726A048F}"/>
              </a:ext>
            </a:extLst>
          </p:cNvPr>
          <p:cNvCxnSpPr/>
          <p:nvPr/>
        </p:nvCxnSpPr>
        <p:spPr>
          <a:xfrm>
            <a:off x="4852219" y="5987845"/>
            <a:ext cx="4109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3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4D3ACDF-E0F0-4FDC-9BAE-141CA43542D7}"/>
              </a:ext>
            </a:extLst>
          </p:cNvPr>
          <p:cNvSpPr txBox="1">
            <a:spLocks/>
          </p:cNvSpPr>
          <p:nvPr/>
        </p:nvSpPr>
        <p:spPr>
          <a:xfrm>
            <a:off x="976223" y="186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>
                <a:solidFill>
                  <a:srgbClr val="92D050"/>
                </a:solidFill>
              </a:rPr>
              <a:t>Acquisizione dati : esperimento sul campo</a:t>
            </a:r>
            <a:endParaRPr lang="it-IT" b="1">
              <a:solidFill>
                <a:srgbClr val="92D050"/>
              </a:solidFill>
            </a:endParaRPr>
          </a:p>
        </p:txBody>
      </p:sp>
      <p:pic>
        <p:nvPicPr>
          <p:cNvPr id="7" name="Immagine 7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A8E2DF63-4F72-4088-8F76-BC4DE21ED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223" y="1221324"/>
            <a:ext cx="9693318" cy="5449830"/>
          </a:xfrm>
        </p:spPr>
      </p:pic>
    </p:spTree>
    <p:extLst>
      <p:ext uri="{BB962C8B-B14F-4D97-AF65-F5344CB8AC3E}">
        <p14:creationId xmlns:p14="http://schemas.microsoft.com/office/powerpoint/2010/main" val="304722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2D569-D2BE-4081-93FB-5F9BB6A9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Elaborazione dei dati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3E1DB6-5002-4B46-AE1F-B83F0D720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Post- processing</a:t>
            </a:r>
          </a:p>
        </p:txBody>
      </p:sp>
    </p:spTree>
    <p:extLst>
      <p:ext uri="{BB962C8B-B14F-4D97-AF65-F5344CB8AC3E}">
        <p14:creationId xmlns:p14="http://schemas.microsoft.com/office/powerpoint/2010/main" val="221867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4D3ACDF-E0F0-4FDC-9BAE-141CA43542D7}"/>
              </a:ext>
            </a:extLst>
          </p:cNvPr>
          <p:cNvSpPr txBox="1">
            <a:spLocks/>
          </p:cNvSpPr>
          <p:nvPr/>
        </p:nvSpPr>
        <p:spPr>
          <a:xfrm>
            <a:off x="1040392" y="52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92D050"/>
                </a:solidFill>
                <a:latin typeface="Palatino Linotype"/>
              </a:rPr>
              <a:t>Elaborazione dati</a:t>
            </a:r>
            <a:endParaRPr lang="it-IT" b="1" dirty="0">
              <a:solidFill>
                <a:srgbClr val="92D050"/>
              </a:solidFill>
              <a:latin typeface="Palatino Linotype"/>
            </a:endParaRPr>
          </a:p>
        </p:txBody>
      </p:sp>
      <p:pic>
        <p:nvPicPr>
          <p:cNvPr id="7" name="Immagine 7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A8E2DF63-4F72-4088-8F76-BC4DE21ED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291" y="2904719"/>
            <a:ext cx="6758173" cy="3799617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C76E10C-57D2-45A0-AD62-FD8236CC5776}"/>
              </a:ext>
            </a:extLst>
          </p:cNvPr>
          <p:cNvSpPr txBox="1"/>
          <p:nvPr/>
        </p:nvSpPr>
        <p:spPr>
          <a:xfrm>
            <a:off x="913043" y="2042759"/>
            <a:ext cx="397476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È stata ipotizzata plausibilmente, una velocità di </a:t>
            </a:r>
            <a:r>
              <a:rPr lang="it-IT" dirty="0" err="1">
                <a:latin typeface="Palatino Linotype" panose="02040502050505030304" pitchFamily="18" charset="0"/>
              </a:rPr>
              <a:t>percorrimento</a:t>
            </a:r>
            <a:r>
              <a:rPr lang="it-IT" dirty="0">
                <a:latin typeface="Palatino Linotype" panose="02040502050505030304" pitchFamily="18" charset="0"/>
              </a:rPr>
              <a:t> lungo i filari di 0.5 m/s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/>
              </a:rPr>
              <a:t>Il </a:t>
            </a:r>
            <a:r>
              <a:rPr lang="it-IT" dirty="0" err="1">
                <a:latin typeface="Palatino Linotype"/>
              </a:rPr>
              <a:t>bagfile</a:t>
            </a:r>
            <a:r>
              <a:rPr lang="it-IT" dirty="0">
                <a:latin typeface="Palatino Linotype"/>
              </a:rPr>
              <a:t> che verrà analizzato successivamente, ha durata di circa 108 secondi.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CDDEE5-3986-418C-A025-399BF25AD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"/>
          <a:stretch/>
        </p:blipFill>
        <p:spPr>
          <a:xfrm>
            <a:off x="1226559" y="4271227"/>
            <a:ext cx="2706046" cy="24028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513BC06-593A-434B-9224-A6D495FA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25" y="1421896"/>
            <a:ext cx="4253745" cy="11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28" y="2036625"/>
            <a:ext cx="7570788" cy="3470275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 </a:t>
            </a:r>
            <a:r>
              <a:rPr lang="it-IT" dirty="0" err="1">
                <a:latin typeface="Palatino Linotype" panose="02040502050505030304" pitchFamily="18" charset="0"/>
              </a:rPr>
              <a:t>bagfiles</a:t>
            </a:r>
            <a:r>
              <a:rPr lang="it-IT" dirty="0">
                <a:latin typeface="Palatino Linotype" panose="02040502050505030304" pitchFamily="18" charset="0"/>
              </a:rPr>
              <a:t> vengono processati nell’ambiente di MATLAB, potendo sfruttare le funzioni </a:t>
            </a:r>
            <a:r>
              <a:rPr lang="it-IT" dirty="0" err="1">
                <a:latin typeface="courier"/>
              </a:rPr>
              <a:t>rosbag</a:t>
            </a:r>
            <a:r>
              <a:rPr lang="it-IT" dirty="0">
                <a:latin typeface="courier"/>
              </a:rPr>
              <a:t>, </a:t>
            </a:r>
            <a:r>
              <a:rPr lang="it-IT" dirty="0" err="1">
                <a:latin typeface="courier"/>
              </a:rPr>
              <a:t>select</a:t>
            </a:r>
            <a:r>
              <a:rPr lang="it-IT" dirty="0">
                <a:latin typeface="courier"/>
              </a:rPr>
              <a:t>, </a:t>
            </a:r>
            <a:r>
              <a:rPr lang="it-IT" dirty="0" err="1">
                <a:latin typeface="courier"/>
              </a:rPr>
              <a:t>readMessage</a:t>
            </a:r>
            <a:endParaRPr lang="it-IT" dirty="0">
              <a:latin typeface="courier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I </a:t>
            </a:r>
            <a:r>
              <a:rPr lang="it-IT" dirty="0" err="1">
                <a:latin typeface="Palatino Linotype" panose="02040502050505030304" pitchFamily="18" charset="0"/>
              </a:rPr>
              <a:t>topic</a:t>
            </a:r>
            <a:r>
              <a:rPr lang="it-IT" dirty="0">
                <a:latin typeface="Palatino Linotype" panose="02040502050505030304" pitchFamily="18" charset="0"/>
              </a:rPr>
              <a:t> su cui porremo l’attenzione sono quelli che sottoscrivono messaggi di tipo </a:t>
            </a:r>
            <a:r>
              <a:rPr lang="it-IT" dirty="0" err="1">
                <a:latin typeface="Palatino Linotype" panose="02040502050505030304" pitchFamily="18" charset="0"/>
              </a:rPr>
              <a:t>LaserScan</a:t>
            </a:r>
            <a:r>
              <a:rPr lang="it-IT" dirty="0">
                <a:latin typeface="Palatino Linotype" panose="02040502050505030304" pitchFamily="18" charset="0"/>
              </a:rPr>
              <a:t> e di tipo PointCloud2</a:t>
            </a:r>
          </a:p>
        </p:txBody>
      </p:sp>
      <p:graphicFrame>
        <p:nvGraphicFramePr>
          <p:cNvPr id="6" name="Tabella 10">
            <a:extLst>
              <a:ext uri="{FF2B5EF4-FFF2-40B4-BE49-F238E27FC236}">
                <a16:creationId xmlns:a16="http://schemas.microsoft.com/office/drawing/2014/main" id="{BE724BED-0DBA-4108-BE50-3F9DFA8C8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69288"/>
              </p:ext>
            </p:extLst>
          </p:nvPr>
        </p:nvGraphicFramePr>
        <p:xfrm>
          <a:off x="1974850" y="4145296"/>
          <a:ext cx="8242299" cy="1913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1813669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160134399"/>
                    </a:ext>
                  </a:extLst>
                </a:gridCol>
                <a:gridCol w="3365499">
                  <a:extLst>
                    <a:ext uri="{9D8B030D-6E8A-4147-A177-3AD203B41FA5}">
                      <a16:colId xmlns:a16="http://schemas.microsoft.com/office/drawing/2014/main" val="659680817"/>
                    </a:ext>
                  </a:extLst>
                </a:gridCol>
              </a:tblGrid>
              <a:tr h="563625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/>
                        <a:t>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693329"/>
                  </a:ext>
                </a:extLst>
              </a:tr>
              <a:tr h="674934"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Topic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/</a:t>
                      </a:r>
                      <a:r>
                        <a:rPr lang="it-IT" err="1"/>
                        <a:t>scan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/camera/</a:t>
                      </a: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/color/points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74059"/>
                  </a:ext>
                </a:extLst>
              </a:tr>
              <a:tr h="67493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Messaggio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LaserScan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/PointCloud2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930826"/>
                  </a:ext>
                </a:extLst>
              </a:tr>
            </a:tbl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2EB317ED-7663-43F2-9685-C28111FCB7A1}"/>
              </a:ext>
            </a:extLst>
          </p:cNvPr>
          <p:cNvSpPr txBox="1">
            <a:spLocks/>
          </p:cNvSpPr>
          <p:nvPr/>
        </p:nvSpPr>
        <p:spPr>
          <a:xfrm>
            <a:off x="1040392" y="52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92D050"/>
                </a:solidFill>
                <a:latin typeface="Palatino Linotype"/>
              </a:rPr>
              <a:t>Elaborazione dati</a:t>
            </a:r>
            <a:endParaRPr lang="it-IT" b="1" dirty="0">
              <a:solidFill>
                <a:srgbClr val="92D050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33528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97717" cy="4879975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Viene importato il </a:t>
            </a:r>
            <a:r>
              <a:rPr lang="it-IT" dirty="0" err="1">
                <a:latin typeface="Palatino Linotype" panose="02040502050505030304" pitchFamily="18" charset="0"/>
              </a:rPr>
              <a:t>bagfile</a:t>
            </a:r>
            <a:endParaRPr lang="it-IT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it-IT" dirty="0">
              <a:latin typeface="Palatino Linotype" panose="02040502050505030304" pitchFamily="18" charset="0"/>
            </a:endParaRPr>
          </a:p>
          <a:p>
            <a:endParaRPr lang="it-IT" dirty="0">
              <a:latin typeface="Palatino Linotype" panose="0204050205050503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Vengono create le strutture relative ai </a:t>
            </a:r>
            <a:r>
              <a:rPr lang="it-IT" dirty="0" err="1">
                <a:latin typeface="Palatino Linotype" panose="02040502050505030304" pitchFamily="18" charset="0"/>
              </a:rPr>
              <a:t>topic</a:t>
            </a:r>
            <a:r>
              <a:rPr lang="it-IT" dirty="0">
                <a:latin typeface="Palatino Linotype" panose="02040502050505030304" pitchFamily="18" charset="0"/>
              </a:rPr>
              <a:t> di interesse , in cui vengono organizzati i dati</a:t>
            </a:r>
          </a:p>
          <a:p>
            <a:endParaRPr lang="it-IT" dirty="0">
              <a:latin typeface="Palatino Linotype" panose="02040502050505030304" pitchFamily="18" charset="0"/>
            </a:endParaRPr>
          </a:p>
          <a:p>
            <a:endParaRPr lang="it-IT" dirty="0">
              <a:latin typeface="Palatino Linotype" panose="02040502050505030304" pitchFamily="18" charset="0"/>
            </a:endParaRPr>
          </a:p>
          <a:p>
            <a:endParaRPr lang="it-IT" dirty="0">
              <a:latin typeface="Palatino Linotype" panose="02040502050505030304" pitchFamily="18" charset="0"/>
            </a:endParaRPr>
          </a:p>
          <a:p>
            <a:endParaRPr lang="it-IT" dirty="0">
              <a:latin typeface="Palatino Linotype" panose="0204050205050503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Per maggior fruibilità dei dati durante la generazione del codice, le strutture create vengono salvate</a:t>
            </a:r>
          </a:p>
          <a:p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19A92B5-36AD-497E-BE2C-C3D8E85A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3580716"/>
            <a:ext cx="6222818" cy="6025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60FB48A-5C98-4045-B594-69EB6497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4183298"/>
            <a:ext cx="7335274" cy="5214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1FBA55-593D-4F18-8AD3-E82338B5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363" y="5833614"/>
            <a:ext cx="3585072" cy="5214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958504-E611-4A2E-BAED-6E741933F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63" y="2498631"/>
            <a:ext cx="4040001" cy="33434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79F9C17-B59B-455F-BF53-2FA5306F67D8}"/>
              </a:ext>
            </a:extLst>
          </p:cNvPr>
          <p:cNvSpPr txBox="1"/>
          <p:nvPr/>
        </p:nvSpPr>
        <p:spPr>
          <a:xfrm>
            <a:off x="10029371" y="203200"/>
            <a:ext cx="19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im_rosbag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F5166CA-A2D0-45F8-AEA5-8460A9C1FC31}"/>
              </a:ext>
            </a:extLst>
          </p:cNvPr>
          <p:cNvSpPr txBox="1">
            <a:spLocks/>
          </p:cNvSpPr>
          <p:nvPr/>
        </p:nvSpPr>
        <p:spPr>
          <a:xfrm>
            <a:off x="1040392" y="52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92D050"/>
                </a:solidFill>
                <a:latin typeface="Palatino Linotype"/>
              </a:rPr>
              <a:t>Elaborazione dati</a:t>
            </a:r>
            <a:endParaRPr lang="it-IT" b="1" dirty="0">
              <a:solidFill>
                <a:srgbClr val="92D050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5240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2D569-D2BE-4081-93FB-5F9BB6A9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Elaborazione dei dati :</a:t>
            </a:r>
            <a:br>
              <a:rPr lang="it-IT" dirty="0"/>
            </a:br>
            <a:r>
              <a:rPr lang="it-IT" dirty="0" err="1"/>
              <a:t>LiDAR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302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570788" cy="5168733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Per prima cosa sono state osservate le componenti di </a:t>
                </a:r>
                <a:r>
                  <a:rPr lang="it-IT" sz="1800" dirty="0" err="1">
                    <a:effectLst/>
                    <a:latin typeface="courier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scanStructs</a:t>
                </a:r>
                <a:endParaRPr lang="it-IT" sz="1800" dirty="0">
                  <a:effectLst/>
                  <a:latin typeface="courier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Qui di fianco, la prima struttura </a:t>
                </a:r>
                <a:r>
                  <a:rPr lang="it-IT" sz="1800" dirty="0" err="1">
                    <a:effectLst/>
                    <a:latin typeface="courier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scanStructs</a:t>
                </a:r>
                <a:r>
                  <a:rPr lang="it-IT" sz="1800" dirty="0">
                    <a:effectLst/>
                    <a:latin typeface="courier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{1}:</a:t>
                </a:r>
              </a:p>
              <a:p>
                <a:pPr>
                  <a:spcAft>
                    <a:spcPts val="400"/>
                  </a:spcAft>
                </a:pPr>
                <a:endParaRPr lang="it-IT" sz="1800" dirty="0">
                  <a:effectLst/>
                  <a:latin typeface="Palatino Linotype" panose="02040502050505030304" pitchFamily="18" charset="0"/>
                  <a:ea typeface="Palatino Linotype" panose="0204050205050503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In 0.1020 secondi sono state misurate e registrate 1285 distanze in un intervallo angolare [-</a:t>
                </a:r>
                <a14:m>
                  <m:oMath xmlns:m="http://schemas.openxmlformats.org/officeDocument/2006/math">
                    <m:r>
                      <a:rPr lang="el-GR" sz="1800" i="1" smtClean="0">
                        <a:effectLst/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]( le misurazioni sono associate ognuna a un angolo che, partendo da -</a:t>
                </a:r>
                <a:r>
                  <a:rPr lang="el-GR" dirty="0"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Palatino Linotype" panose="020405020505050303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it-IT" sz="1800" dirty="0">
                    <a:effectLst/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, incrementa ad ogni misurazione di 0.0049) </a:t>
                </a:r>
                <a:r>
                  <a:rPr lang="it-IT" dirty="0"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Aft>
                    <a:spcPts val="400"/>
                  </a:spcAft>
                </a:pPr>
                <a:r>
                  <a:rPr lang="it-IT" sz="1800" dirty="0">
                    <a:latin typeface="Palatino Linotype" panose="02040502050505030304" pitchFamily="18" charset="0"/>
                    <a:ea typeface="Palatino Linotype" panose="02040502050505030304" pitchFamily="18" charset="0"/>
                    <a:cs typeface="Times New Roman" panose="02020603050405020304" pitchFamily="18" charset="0"/>
                  </a:rPr>
                  <a:t>Le 1285 misurazioni sono, ad una ad una, relative ai 1285 angoli del vettore </a:t>
                </a:r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570788" cy="5168733"/>
              </a:xfrm>
              <a:blipFill>
                <a:blip r:embed="rId2"/>
                <a:stretch>
                  <a:fillRect l="-242" t="-708" r="-4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38B2B5EC-D0E5-4B1A-AAC3-EDF724121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" t="1712"/>
          <a:stretch/>
        </p:blipFill>
        <p:spPr>
          <a:xfrm>
            <a:off x="8408988" y="3273271"/>
            <a:ext cx="3686628" cy="33086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EDD981-3A5D-4BDB-8DA3-F93D8A58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760" y="4834023"/>
            <a:ext cx="4922592" cy="3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19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0788" cy="3470275"/>
          </a:xfrm>
        </p:spPr>
        <p:txBody>
          <a:bodyPr>
            <a:normAutofit/>
          </a:bodyPr>
          <a:lstStyle/>
          <a:p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Inoltre si nota che tra le misurazioni, vi sono dei punti in cui nessun raggio laser colpisce alcun oggetto e pertanto si hanno valori di distanze  ‘</a:t>
            </a:r>
            <a:r>
              <a:rPr lang="it-IT" sz="20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Inf</a:t>
            </a:r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’. Ricordiamoci infatti che il </a:t>
            </a:r>
            <a:r>
              <a:rPr lang="it-IT" sz="2000" i="1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it-IT" sz="2000" i="1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ange</a:t>
            </a:r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viene inferito dal tempo di volo del raggio laser.</a:t>
            </a:r>
          </a:p>
          <a:p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Ad un </a:t>
            </a:r>
            <a:r>
              <a:rPr lang="it-IT" sz="2000" i="1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range</a:t>
            </a:r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pari a ‘</a:t>
            </a:r>
            <a:r>
              <a:rPr lang="it-IT" sz="20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Inf</a:t>
            </a:r>
            <a:r>
              <a:rPr lang="it-IT" sz="20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’ viene quindi associata una intensità pari a 0.</a:t>
            </a:r>
          </a:p>
          <a:p>
            <a:pPr marL="0" indent="0">
              <a:buNone/>
            </a:pPr>
            <a:endParaRPr lang="it-IT" sz="20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2000" dirty="0"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F6380B-0FB4-4AD8-92E3-17472058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16" y="1436914"/>
            <a:ext cx="3550870" cy="509928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200969C4-C194-43D4-A99A-703FD84D0952}"/>
              </a:ext>
            </a:extLst>
          </p:cNvPr>
          <p:cNvSpPr/>
          <p:nvPr/>
        </p:nvSpPr>
        <p:spPr>
          <a:xfrm>
            <a:off x="10901362" y="4927601"/>
            <a:ext cx="276225" cy="266700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A01DA21-3DC9-40A6-9703-A776DDDD0B6E}"/>
              </a:ext>
            </a:extLst>
          </p:cNvPr>
          <p:cNvCxnSpPr>
            <a:endCxn id="5" idx="3"/>
          </p:cNvCxnSpPr>
          <p:nvPr/>
        </p:nvCxnSpPr>
        <p:spPr>
          <a:xfrm flipV="1">
            <a:off x="7653337" y="5155244"/>
            <a:ext cx="3288477" cy="81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637B48-8E74-40AC-B777-0A1C0FD147DE}"/>
              </a:ext>
            </a:extLst>
          </p:cNvPr>
          <p:cNvSpPr txBox="1"/>
          <p:nvPr/>
        </p:nvSpPr>
        <p:spPr>
          <a:xfrm>
            <a:off x="5328744" y="5684611"/>
            <a:ext cx="245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È indice della </a:t>
            </a:r>
            <a:r>
              <a:rPr lang="it-IT" sz="1400" i="1" dirty="0" err="1"/>
              <a:t>return</a:t>
            </a:r>
            <a:r>
              <a:rPr lang="it-IT" sz="1400" i="1" dirty="0"/>
              <a:t> </a:t>
            </a:r>
            <a:r>
              <a:rPr lang="it-IT" sz="1400" i="1" dirty="0" err="1"/>
              <a:t>strenght</a:t>
            </a:r>
            <a:r>
              <a:rPr lang="it-IT" sz="1400" i="1" dirty="0"/>
              <a:t> </a:t>
            </a:r>
            <a:r>
              <a:rPr lang="it-IT" sz="1400" dirty="0"/>
              <a:t>del fascio laser. </a:t>
            </a:r>
            <a:endParaRPr lang="it-IT" sz="1400" dirty="0">
              <a:solidFill>
                <a:srgbClr val="FF0000"/>
              </a:solidFill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D19CA41-616A-4825-BE88-0F27ACBFD8C7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B09948-4F29-4A80-9542-3D097D587CBD}"/>
              </a:ext>
            </a:extLst>
          </p:cNvPr>
          <p:cNvSpPr txBox="1"/>
          <p:nvPr/>
        </p:nvSpPr>
        <p:spPr>
          <a:xfrm>
            <a:off x="-5751" y="6147758"/>
            <a:ext cx="39077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4"/>
              </a:rPr>
              <a:t>https://geodetics.com/lidar-intensity-applications/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8180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585F38F-73F3-4EF3-BBCC-FFD62AC9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11" y="3037934"/>
            <a:ext cx="8315897" cy="3779333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96" y="2052204"/>
            <a:ext cx="3110346" cy="4667250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Inizialmente era stato fatto il plot di tutte le misurazioni effettuate dal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nel tempo.</a:t>
            </a:r>
          </a:p>
          <a:p>
            <a:pPr>
              <a:spcAft>
                <a:spcPts val="400"/>
              </a:spcAft>
            </a:pP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Senza discriminare i settori angolari di interesse, è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stato possibile apprezzare la capacità del </a:t>
            </a:r>
            <a:r>
              <a:rPr lang="it-IT" sz="1800" dirty="0" err="1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, che è riuscito a 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catturare dati quasi fino al casolare del vigneto.</a:t>
            </a: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400"/>
              </a:spcAft>
              <a:buNone/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3DD5D593-5F35-47DB-825D-60B90247A7DC}"/>
              </a:ext>
            </a:extLst>
          </p:cNvPr>
          <p:cNvSpPr/>
          <p:nvPr/>
        </p:nvSpPr>
        <p:spPr>
          <a:xfrm>
            <a:off x="8961659" y="4596794"/>
            <a:ext cx="657225" cy="661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BEF785E-9C6D-4BAC-9337-EB61ACF3A15D}"/>
              </a:ext>
            </a:extLst>
          </p:cNvPr>
          <p:cNvCxnSpPr>
            <a:cxnSpLocks/>
          </p:cNvCxnSpPr>
          <p:nvPr/>
        </p:nvCxnSpPr>
        <p:spPr>
          <a:xfrm>
            <a:off x="7094327" y="2969221"/>
            <a:ext cx="1867332" cy="1761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B0028A-06E5-4B98-9772-D40BBB93F835}"/>
              </a:ext>
            </a:extLst>
          </p:cNvPr>
          <p:cNvSpPr txBox="1"/>
          <p:nvPr/>
        </p:nvSpPr>
        <p:spPr>
          <a:xfrm>
            <a:off x="6302672" y="23808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Noi siamo qui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F0077CB-B4FD-4CFA-9F7A-348E5B86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362833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B4DDAD-71A9-462C-9CD8-5DBBA7F1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/>
              </a:rPr>
              <a:t>Step da seguire :</a:t>
            </a:r>
            <a:r>
              <a:rPr lang="it-IT" dirty="0"/>
              <a:t> 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1E406397-9728-4E59-91BA-337911963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628034"/>
              </p:ext>
            </p:extLst>
          </p:nvPr>
        </p:nvGraphicFramePr>
        <p:xfrm>
          <a:off x="292637" y="1119215"/>
          <a:ext cx="11695112" cy="545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989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43" y="2001837"/>
            <a:ext cx="5829300" cy="4389438"/>
          </a:xfrm>
        </p:spPr>
        <p:txBody>
          <a:bodyPr>
            <a:normAutofit lnSpcReduction="10000"/>
          </a:bodyPr>
          <a:lstStyle/>
          <a:p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Il Lidar ha garantito una misurazione massima fino a 40 metri, come riportato sul datasheet</a:t>
            </a:r>
          </a:p>
          <a:p>
            <a:endParaRPr lang="it-IT" sz="1800" dirty="0"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Ai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fini del </a:t>
            </a:r>
            <a:r>
              <a:rPr lang="it-IT" sz="1800" i="1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case study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,  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risulta 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più utile concentrarsi sul singolo filare all’interno del quale i sensori sono passati, rimuovendo i dati superflui</a:t>
            </a:r>
          </a:p>
          <a:p>
            <a:endParaRPr lang="it-IT" dirty="0"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È stata creata una funzione che consente all’utente di selezionare un settore angolare per la visualizzazione dei dati</a:t>
            </a:r>
          </a:p>
          <a:p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23586A-4C67-4D15-9080-AE3E0CB94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" t="1712"/>
          <a:stretch/>
        </p:blipFill>
        <p:spPr>
          <a:xfrm>
            <a:off x="6881586" y="2667237"/>
            <a:ext cx="4262664" cy="3825638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EA71B2A-A9B8-4931-BC1D-7D815864A026}"/>
              </a:ext>
            </a:extLst>
          </p:cNvPr>
          <p:cNvSpPr/>
          <p:nvPr/>
        </p:nvSpPr>
        <p:spPr>
          <a:xfrm>
            <a:off x="6881586" y="5543550"/>
            <a:ext cx="2491014" cy="4000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30AAEED6-F89A-438D-B444-31B86C85CF06}"/>
              </a:ext>
            </a:extLst>
          </p:cNvPr>
          <p:cNvSpPr/>
          <p:nvPr/>
        </p:nvSpPr>
        <p:spPr>
          <a:xfrm>
            <a:off x="2964543" y="4239420"/>
            <a:ext cx="781050" cy="876300"/>
          </a:xfrm>
          <a:prstGeom prst="downArrow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971A1A2-AAD9-4768-8C9B-124A0D19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804477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9280805-6925-45D3-AC05-4FA3675F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2" y="2444805"/>
            <a:ext cx="4288366" cy="3366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852" y="1930400"/>
                <a:ext cx="4649119" cy="4927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b="1" u="sng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ATTENZIONE</a:t>
                </a:r>
              </a:p>
              <a:p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Il </a:t>
                </a:r>
                <a:r>
                  <a:rPr lang="it-IT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LiDAR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era stato montato in modo da avere l’angolo nullo verso l’alto per non incombere in problemi di discontinuità nel settore angolare di interesse.</a:t>
                </a:r>
              </a:p>
              <a:p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Questo perché era stato ipotizzato che l’intervallo angolare di misurazione fosse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e non era previsto che  invece fosse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el-GR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852" y="1930400"/>
                <a:ext cx="4649119" cy="4927600"/>
              </a:xfrm>
              <a:blipFill>
                <a:blip r:embed="rId3"/>
                <a:stretch>
                  <a:fillRect l="-1181" t="-7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5333825-775E-4FB4-A95B-2226B0B653B3}"/>
              </a:ext>
            </a:extLst>
          </p:cNvPr>
          <p:cNvSpPr/>
          <p:nvPr/>
        </p:nvSpPr>
        <p:spPr>
          <a:xfrm>
            <a:off x="2298335" y="4213118"/>
            <a:ext cx="254730" cy="4175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615C537-370D-4814-92B5-6476D35FAC70}"/>
              </a:ext>
            </a:extLst>
          </p:cNvPr>
          <p:cNvSpPr/>
          <p:nvPr/>
        </p:nvSpPr>
        <p:spPr>
          <a:xfrm rot="16200000">
            <a:off x="2634497" y="3964678"/>
            <a:ext cx="254730" cy="4175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DEAB234-433C-4C2A-8690-5CDBBD3A1F6E}"/>
              </a:ext>
            </a:extLst>
          </p:cNvPr>
          <p:cNvCxnSpPr>
            <a:cxnSpLocks/>
          </p:cNvCxnSpPr>
          <p:nvPr/>
        </p:nvCxnSpPr>
        <p:spPr>
          <a:xfrm flipV="1">
            <a:off x="2442029" y="3236686"/>
            <a:ext cx="0" cy="8796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E46E580-4F77-4840-A6D1-5A332F6882C0}"/>
              </a:ext>
            </a:extLst>
          </p:cNvPr>
          <p:cNvCxnSpPr>
            <a:cxnSpLocks/>
          </p:cNvCxnSpPr>
          <p:nvPr/>
        </p:nvCxnSpPr>
        <p:spPr>
          <a:xfrm flipH="1" flipV="1">
            <a:off x="1538514" y="4116306"/>
            <a:ext cx="887186" cy="1168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88800C87-ACA6-4CF2-9128-6868CD5E411F}"/>
              </a:ext>
            </a:extLst>
          </p:cNvPr>
          <p:cNvSpPr/>
          <p:nvPr/>
        </p:nvSpPr>
        <p:spPr>
          <a:xfrm>
            <a:off x="2336529" y="4034241"/>
            <a:ext cx="207376" cy="2372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5930FE-C665-4FD5-B4B7-A3D042E200D4}"/>
              </a:ext>
            </a:extLst>
          </p:cNvPr>
          <p:cNvSpPr txBox="1"/>
          <p:nvPr/>
        </p:nvSpPr>
        <p:spPr>
          <a:xfrm>
            <a:off x="2543905" y="3110234"/>
            <a:ext cx="25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552E16-099E-4965-A5AB-A41891F04AC2}"/>
              </a:ext>
            </a:extLst>
          </p:cNvPr>
          <p:cNvSpPr txBox="1"/>
          <p:nvPr/>
        </p:nvSpPr>
        <p:spPr>
          <a:xfrm>
            <a:off x="1492340" y="366863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BC15B0-2632-4216-8476-5424C1A25D25}"/>
              </a:ext>
            </a:extLst>
          </p:cNvPr>
          <p:cNvSpPr txBox="1"/>
          <p:nvPr/>
        </p:nvSpPr>
        <p:spPr>
          <a:xfrm>
            <a:off x="2537465" y="3943323"/>
            <a:ext cx="29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1D4B8A-E6D8-4A07-9AD6-0C403F9D1E7E}"/>
              </a:ext>
            </a:extLst>
          </p:cNvPr>
          <p:cNvSpPr txBox="1"/>
          <p:nvPr/>
        </p:nvSpPr>
        <p:spPr>
          <a:xfrm>
            <a:off x="2279417" y="3968178"/>
            <a:ext cx="29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x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5095B247-C75B-48FC-987A-36CF66D1AB61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265838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FA9BBF4-ADC0-4F3C-B93A-1EDE96324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100" y="1853388"/>
            <a:ext cx="6400681" cy="42267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DAB5C97-AA5D-4ECF-A2FD-0C84AE67248F}"/>
                  </a:ext>
                </a:extLst>
              </p:cNvPr>
              <p:cNvSpPr txBox="1"/>
              <p:nvPr/>
            </p:nvSpPr>
            <p:spPr>
              <a:xfrm>
                <a:off x="647699" y="2534723"/>
                <a:ext cx="4514851" cy="292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Non è possibile selezionare il ‘campo di vista’ come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it-IT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b="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0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it-IT" b="0" i="0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perché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 (−</m:t>
                    </m:r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è un punto di discontinuità</a:t>
                </a:r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endParaRPr lang="it-IT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Il campo di interesse sarebbe dato dall’unione dei due intervalli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it-IT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it-IT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l-GR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, data la discontinuità, l’intervallo angolare, il verso orario degli angoli.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DAB5C97-AA5D-4ECF-A2FD-0C84AE67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" y="2534723"/>
                <a:ext cx="4514851" cy="2929456"/>
              </a:xfrm>
              <a:prstGeom prst="rect">
                <a:avLst/>
              </a:prstGeom>
              <a:blipFill>
                <a:blip r:embed="rId3"/>
                <a:stretch>
                  <a:fillRect l="-810" t="-1250" r="-1754"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E5FCD37-51E7-4DCC-8BDD-EAA2B71DBD8A}"/>
              </a:ext>
            </a:extLst>
          </p:cNvPr>
          <p:cNvSpPr/>
          <p:nvPr/>
        </p:nvSpPr>
        <p:spPr>
          <a:xfrm>
            <a:off x="8813800" y="2679700"/>
            <a:ext cx="76200" cy="152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81ED039-7197-4267-B1EA-20CB75472241}"/>
              </a:ext>
            </a:extLst>
          </p:cNvPr>
          <p:cNvSpPr/>
          <p:nvPr/>
        </p:nvSpPr>
        <p:spPr>
          <a:xfrm>
            <a:off x="8890000" y="2597150"/>
            <a:ext cx="184150" cy="825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7A4607E-42C1-4C00-901C-A5E338F33CCE}"/>
              </a:ext>
            </a:extLst>
          </p:cNvPr>
          <p:cNvSpPr/>
          <p:nvPr/>
        </p:nvSpPr>
        <p:spPr>
          <a:xfrm>
            <a:off x="8750300" y="2534723"/>
            <a:ext cx="139700" cy="825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A34633A-DB9D-4D67-ACE5-CA76A203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F1F943E-01C2-4F73-A868-7BD653186DB4}"/>
              </a:ext>
            </a:extLst>
          </p:cNvPr>
          <p:cNvSpPr/>
          <p:nvPr/>
        </p:nvSpPr>
        <p:spPr>
          <a:xfrm>
            <a:off x="7291298" y="2482071"/>
            <a:ext cx="877018" cy="3163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3443FA-E5CB-4723-B99B-5A9CD55093DD}"/>
              </a:ext>
            </a:extLst>
          </p:cNvPr>
          <p:cNvSpPr txBox="1"/>
          <p:nvPr/>
        </p:nvSpPr>
        <p:spPr>
          <a:xfrm>
            <a:off x="7470474" y="2481533"/>
            <a:ext cx="816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+π/2 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6D581C0-3709-430B-9F1B-2445FE5D9520}"/>
              </a:ext>
            </a:extLst>
          </p:cNvPr>
          <p:cNvSpPr/>
          <p:nvPr/>
        </p:nvSpPr>
        <p:spPr>
          <a:xfrm>
            <a:off x="9577297" y="2453316"/>
            <a:ext cx="877018" cy="3163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29913A-8A9E-4942-AA10-3DF948B1C164}"/>
              </a:ext>
            </a:extLst>
          </p:cNvPr>
          <p:cNvSpPr txBox="1"/>
          <p:nvPr/>
        </p:nvSpPr>
        <p:spPr>
          <a:xfrm>
            <a:off x="9756473" y="2481532"/>
            <a:ext cx="917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-π/2 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F7E9A-0D15-476B-99AE-EF83EBE1BDFD}"/>
              </a:ext>
            </a:extLst>
          </p:cNvPr>
          <p:cNvSpPr/>
          <p:nvPr/>
        </p:nvSpPr>
        <p:spPr>
          <a:xfrm>
            <a:off x="7478203" y="2827127"/>
            <a:ext cx="877018" cy="3163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BD0B4C3-BE2C-412C-9407-94ACA9DA88BE}"/>
              </a:ext>
            </a:extLst>
          </p:cNvPr>
          <p:cNvSpPr txBox="1"/>
          <p:nvPr/>
        </p:nvSpPr>
        <p:spPr>
          <a:xfrm>
            <a:off x="7657380" y="2826589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+3</a:t>
            </a:r>
            <a:r>
              <a:rPr lang="it-IT" dirty="0">
                <a:ea typeface="+mn-lt"/>
                <a:cs typeface="+mn-lt"/>
              </a:rPr>
              <a:t>π</a:t>
            </a:r>
            <a:r>
              <a:rPr lang="it-IT" dirty="0"/>
              <a:t>/4 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90C66BA-BDE1-430C-9E7C-58FA9F0F7C68}"/>
              </a:ext>
            </a:extLst>
          </p:cNvPr>
          <p:cNvSpPr/>
          <p:nvPr/>
        </p:nvSpPr>
        <p:spPr>
          <a:xfrm>
            <a:off x="9361637" y="2870259"/>
            <a:ext cx="877018" cy="3163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F1D2C8-ED06-4F6C-84DA-F1CA429962FC}"/>
              </a:ext>
            </a:extLst>
          </p:cNvPr>
          <p:cNvSpPr txBox="1"/>
          <p:nvPr/>
        </p:nvSpPr>
        <p:spPr>
          <a:xfrm>
            <a:off x="9569568" y="2840967"/>
            <a:ext cx="1003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-3π/4 </a:t>
            </a:r>
          </a:p>
        </p:txBody>
      </p:sp>
    </p:spTree>
    <p:extLst>
      <p:ext uri="{BB962C8B-B14F-4D97-AF65-F5344CB8AC3E}">
        <p14:creationId xmlns:p14="http://schemas.microsoft.com/office/powerpoint/2010/main" val="292748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529" y="1951639"/>
                <a:ext cx="9530442" cy="347027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latin typeface="Palatino Linotype" panose="02040502050505030304" pitchFamily="18" charset="0"/>
                  </a:rPr>
                  <a:t>Per risolvere, viene creata la funzione </a:t>
                </a:r>
                <a:r>
                  <a:rPr lang="it-IT" dirty="0">
                    <a:latin typeface="courier"/>
                  </a:rPr>
                  <a:t>zero2pi_meas </a:t>
                </a:r>
                <a:r>
                  <a:rPr lang="it-IT" dirty="0">
                    <a:latin typeface="Palatino Linotype" panose="02040502050505030304" pitchFamily="18" charset="0"/>
                  </a:rPr>
                  <a:t>che consente di trasformare un vettore di angoli dell’intervallo  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>
                    <a:latin typeface="Palatino Linotype" panose="02040502050505030304" pitchFamily="18" charset="0"/>
                  </a:rPr>
                  <a:t> in un vettore di angoli dell’intervallo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0 , 2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dirty="0">
                    <a:latin typeface="Palatino Linotype" panose="02040502050505030304" pitchFamily="18" charset="0"/>
                  </a:rPr>
                  <a:t> e riordina conseguentemente anche i </a:t>
                </a:r>
                <a:r>
                  <a:rPr lang="it-IT" i="1" dirty="0">
                    <a:latin typeface="Palatino Linotype" panose="02040502050505030304" pitchFamily="18" charset="0"/>
                  </a:rPr>
                  <a:t>ranges</a:t>
                </a:r>
                <a:r>
                  <a:rPr lang="it-IT" dirty="0">
                    <a:latin typeface="Palatino Linotype" panose="02040502050505030304" pitchFamily="18" charset="0"/>
                  </a:rPr>
                  <a:t> a questi associati.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80E4884-D771-433F-9CD1-06ACD9B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529" y="1951639"/>
                <a:ext cx="9530442" cy="3470275"/>
              </a:xfrm>
              <a:blipFill>
                <a:blip r:embed="rId2"/>
                <a:stretch>
                  <a:fillRect l="-192" t="-1054" r="-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00D8C5C-9580-48D1-9513-216DA992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6" y="4164416"/>
            <a:ext cx="7674425" cy="393560"/>
          </a:xfrm>
          <a:prstGeom prst="rect">
            <a:avLst/>
          </a:prstGeom>
        </p:spPr>
      </p:pic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B552B0A1-0254-48A5-819A-827CE5176309}"/>
              </a:ext>
            </a:extLst>
          </p:cNvPr>
          <p:cNvSpPr/>
          <p:nvPr/>
        </p:nvSpPr>
        <p:spPr>
          <a:xfrm rot="16200000">
            <a:off x="7970237" y="3031145"/>
            <a:ext cx="228442" cy="3483427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344E396F-D5C4-46F0-A772-C2864C313B17}"/>
              </a:ext>
            </a:extLst>
          </p:cNvPr>
          <p:cNvSpPr/>
          <p:nvPr/>
        </p:nvSpPr>
        <p:spPr>
          <a:xfrm rot="16200000">
            <a:off x="4183824" y="2728161"/>
            <a:ext cx="228441" cy="4089397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63AEE7-7E19-4178-A094-5F5E60146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150"/>
          <a:stretch/>
        </p:blipFill>
        <p:spPr>
          <a:xfrm>
            <a:off x="978109" y="2944454"/>
            <a:ext cx="9051262" cy="5350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484C04-873C-4051-AB08-C09700F2A6DC}"/>
              </a:ext>
            </a:extLst>
          </p:cNvPr>
          <p:cNvSpPr txBox="1"/>
          <p:nvPr/>
        </p:nvSpPr>
        <p:spPr>
          <a:xfrm>
            <a:off x="4136572" y="4887080"/>
            <a:ext cx="69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00FF00"/>
                </a:highlight>
              </a:rPr>
              <a:t>(2)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3867A-9E67-4A8D-BEA6-0DBB46613817}"/>
              </a:ext>
            </a:extLst>
          </p:cNvPr>
          <p:cNvSpPr txBox="1"/>
          <p:nvPr/>
        </p:nvSpPr>
        <p:spPr>
          <a:xfrm>
            <a:off x="7874001" y="4920865"/>
            <a:ext cx="69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00FFFF"/>
                </a:highlight>
              </a:rPr>
              <a:t>(1)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4B338E-BDAF-486F-8A75-D7D3EA7D6803}"/>
              </a:ext>
            </a:extLst>
          </p:cNvPr>
          <p:cNvSpPr txBox="1"/>
          <p:nvPr/>
        </p:nvSpPr>
        <p:spPr>
          <a:xfrm>
            <a:off x="702129" y="6063734"/>
            <a:ext cx="922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Ora è possibile plottare con continuità i dati con la funzione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scans_profile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93E14B-0FD2-4142-AC7A-445CC04950E3}"/>
              </a:ext>
            </a:extLst>
          </p:cNvPr>
          <p:cNvSpPr txBox="1"/>
          <p:nvPr/>
        </p:nvSpPr>
        <p:spPr>
          <a:xfrm>
            <a:off x="787507" y="4275763"/>
            <a:ext cx="296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angles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courier"/>
              </a:rPr>
              <a:t>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B3ECC5-20BA-444D-BA36-2524C57A8228}"/>
                  </a:ext>
                </a:extLst>
              </p:cNvPr>
              <p:cNvSpPr txBox="1"/>
              <p:nvPr/>
            </p:nvSpPr>
            <p:spPr>
              <a:xfrm>
                <a:off x="787507" y="5220573"/>
                <a:ext cx="4949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>
                    <a:latin typeface="courier"/>
                  </a:rPr>
                  <a:t>ordered_angles</a:t>
                </a:r>
                <a:r>
                  <a:rPr lang="it-IT" dirty="0">
                    <a:latin typeface="courier"/>
                  </a:rPr>
                  <a:t> = [ </a:t>
                </a:r>
                <a:r>
                  <a:rPr lang="it-IT" dirty="0">
                    <a:highlight>
                      <a:srgbClr val="00FFFF"/>
                    </a:highlight>
                    <a:latin typeface="courier"/>
                  </a:rPr>
                  <a:t>(1)</a:t>
                </a:r>
                <a:r>
                  <a:rPr lang="it-IT" dirty="0">
                    <a:latin typeface="courier"/>
                  </a:rPr>
                  <a:t> ; </a:t>
                </a:r>
                <a:r>
                  <a:rPr lang="it-IT" dirty="0">
                    <a:highlight>
                      <a:srgbClr val="00FF00"/>
                    </a:highlight>
                    <a:latin typeface="courier"/>
                  </a:rPr>
                  <a:t>(2)</a:t>
                </a:r>
                <a:r>
                  <a:rPr lang="it-IT" dirty="0">
                    <a:latin typeface="courier"/>
                  </a:rPr>
                  <a:t>+</a:t>
                </a:r>
                <a:r>
                  <a:rPr lang="it-IT" b="0" dirty="0">
                    <a:latin typeface="courier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urier"/>
                  </a:rPr>
                  <a:t>]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5B3ECC5-20BA-444D-BA36-2524C57A8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07" y="5220573"/>
                <a:ext cx="4949270" cy="369332"/>
              </a:xfrm>
              <a:prstGeom prst="rect">
                <a:avLst/>
              </a:prstGeom>
              <a:blipFill>
                <a:blip r:embed="rId5"/>
                <a:stretch>
                  <a:fillRect l="-985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59BDE4D-1979-40F7-A9BF-7A398D34F1EB}"/>
              </a:ext>
            </a:extLst>
          </p:cNvPr>
          <p:cNvSpPr txBox="1"/>
          <p:nvPr/>
        </p:nvSpPr>
        <p:spPr>
          <a:xfrm>
            <a:off x="10029371" y="203200"/>
            <a:ext cx="19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ourier"/>
              </a:rPr>
              <a:t>zero2pi_meas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3B79F48A-328E-4160-9F1E-8E819DCC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26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94BAAA-573E-4483-87F5-D329202D1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41" y="1855506"/>
            <a:ext cx="10982325" cy="46530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Per ogni struttura di </a:t>
            </a:r>
            <a:r>
              <a:rPr lang="it-IT" dirty="0" err="1">
                <a:latin typeface="courier"/>
              </a:rPr>
              <a:t>scanStructs</a:t>
            </a:r>
            <a:r>
              <a:rPr lang="it-IT" dirty="0">
                <a:latin typeface="Palatino Linotype" panose="02040502050505030304" pitchFamily="18" charset="0"/>
              </a:rPr>
              <a:t>, dopo aver modificato l’intervallo angolare con  </a:t>
            </a:r>
            <a:r>
              <a:rPr lang="it-IT" dirty="0">
                <a:latin typeface="courier"/>
              </a:rPr>
              <a:t>zero2</a:t>
            </a:r>
            <a:r>
              <a:rPr lang="it-IT" dirty="0">
                <a:solidFill>
                  <a:schemeClr val="bg1"/>
                </a:solidFill>
                <a:latin typeface="courier"/>
              </a:rPr>
              <a:t>pi_meas</a:t>
            </a:r>
            <a:r>
              <a:rPr lang="it-IT" dirty="0">
                <a:solidFill>
                  <a:schemeClr val="bg1"/>
                </a:solidFill>
                <a:latin typeface="Palatino Linotype" panose="02040502050505030304" pitchFamily="18" charset="0"/>
              </a:rPr>
              <a:t>,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la </a:t>
            </a:r>
            <a:r>
              <a:rPr lang="it-IT" dirty="0">
                <a:latin typeface="Palatino Linotype" panose="02040502050505030304" pitchFamily="18" charset="0"/>
              </a:rPr>
              <a:t>funzione seleziona solo i dati relativi all’intervallo </a:t>
            </a:r>
            <a:r>
              <a:rPr lang="it-IT" dirty="0">
                <a:latin typeface="courier"/>
              </a:rPr>
              <a:t>[</a:t>
            </a:r>
            <a:r>
              <a:rPr lang="it-IT" dirty="0" err="1">
                <a:latin typeface="courier"/>
              </a:rPr>
              <a:t>anglemin,anglemax</a:t>
            </a:r>
            <a:r>
              <a:rPr lang="it-IT" dirty="0">
                <a:latin typeface="courier"/>
              </a:rPr>
              <a:t>]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Il plot viene effettuato a seguito di una conversione in coordinate cartesiane dei dati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E479B3D-987A-45C1-85F1-B5A95D30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14" y="4291781"/>
            <a:ext cx="5815462" cy="2566219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457BCA1-76E3-4DF9-B4EE-6A847AB280E9}"/>
              </a:ext>
            </a:extLst>
          </p:cNvPr>
          <p:cNvSpPr/>
          <p:nvPr/>
        </p:nvSpPr>
        <p:spPr>
          <a:xfrm>
            <a:off x="7485946" y="6222991"/>
            <a:ext cx="676275" cy="1905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CCDB111-9463-4CBB-AB7A-92E0001E9541}"/>
              </a:ext>
            </a:extLst>
          </p:cNvPr>
          <p:cNvCxnSpPr>
            <a:cxnSpLocks/>
          </p:cNvCxnSpPr>
          <p:nvPr/>
        </p:nvCxnSpPr>
        <p:spPr>
          <a:xfrm>
            <a:off x="6268065" y="6222991"/>
            <a:ext cx="1217881" cy="16761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BF3302-ECFC-4E41-AD51-3BF0E5CEB598}"/>
              </a:ext>
            </a:extLst>
          </p:cNvPr>
          <p:cNvSpPr txBox="1"/>
          <p:nvPr/>
        </p:nvSpPr>
        <p:spPr>
          <a:xfrm>
            <a:off x="4036771" y="6044159"/>
            <a:ext cx="2886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Eliminazione dei dati non informativi. Per una miglior leggibilità del plot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EB03B57-0240-401A-BD57-EA42642244B8}"/>
              </a:ext>
            </a:extLst>
          </p:cNvPr>
          <p:cNvSpPr txBox="1"/>
          <p:nvPr/>
        </p:nvSpPr>
        <p:spPr>
          <a:xfrm>
            <a:off x="10029371" y="203200"/>
            <a:ext cx="19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scans_profile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6D4811DF-BB90-4680-A754-B21EBAC4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  <a:endParaRPr lang="it-IT" b="1" dirty="0">
              <a:solidFill>
                <a:srgbClr val="92D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7C2FC4-0B56-476D-AC24-7D5A1CD2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59" y="2678356"/>
            <a:ext cx="8534400" cy="7905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C3EB9B-9594-43D0-9FBB-7D557872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3" y="4586817"/>
            <a:ext cx="40481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18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7088E1A-52B5-47EA-AC47-2A6B933A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09" y="4912445"/>
            <a:ext cx="2916711" cy="3240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699776-5EF1-44B6-8675-63B98E2F4321}"/>
              </a:ext>
            </a:extLst>
          </p:cNvPr>
          <p:cNvSpPr txBox="1"/>
          <p:nvPr/>
        </p:nvSpPr>
        <p:spPr>
          <a:xfrm>
            <a:off x="486976" y="3171770"/>
            <a:ext cx="60984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il calcolo dello spazio percorso al termine di ogni acquisizione, per ogni struttura è stato estratta la proprietà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ScanTime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(tempo richiesto per l’acquisizione di una struttura) e moltiplicato per 0.5 (velocità di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percorrimento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) 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DDBDAE3-8E7D-469D-81EE-50D4718CD1A7}"/>
              </a:ext>
            </a:extLst>
          </p:cNvPr>
          <p:cNvCxnSpPr>
            <a:cxnSpLocks/>
          </p:cNvCxnSpPr>
          <p:nvPr/>
        </p:nvCxnSpPr>
        <p:spPr>
          <a:xfrm>
            <a:off x="4891489" y="5236524"/>
            <a:ext cx="418762" cy="5097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83D757-1C9B-48E2-ACCD-B26A5E671526}"/>
              </a:ext>
            </a:extLst>
          </p:cNvPr>
          <p:cNvSpPr txBox="1"/>
          <p:nvPr/>
        </p:nvSpPr>
        <p:spPr>
          <a:xfrm>
            <a:off x="4586533" y="5859473"/>
            <a:ext cx="1993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Array che contiene il </a:t>
            </a:r>
          </a:p>
          <a:p>
            <a:pPr algn="r"/>
            <a:r>
              <a:rPr lang="it-IT" sz="1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tempo in cui ogni </a:t>
            </a:r>
          </a:p>
          <a:p>
            <a:pPr algn="r"/>
            <a:r>
              <a:rPr lang="it-IT" sz="1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scansione termina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110A726-40D7-4BBB-8B0A-C5882C100842}"/>
              </a:ext>
            </a:extLst>
          </p:cNvPr>
          <p:cNvSpPr txBox="1"/>
          <p:nvPr/>
        </p:nvSpPr>
        <p:spPr>
          <a:xfrm>
            <a:off x="1828800" y="5674807"/>
            <a:ext cx="1993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Palatino Linotype" panose="02040502050505030304" pitchFamily="18" charset="0"/>
              </a:rPr>
              <a:t>Array che contiene la distanza raggiunta al termine di ogni scansione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F812B7-2288-4D39-8EAE-7BB40EFBA584}"/>
              </a:ext>
            </a:extLst>
          </p:cNvPr>
          <p:cNvCxnSpPr>
            <a:cxnSpLocks/>
          </p:cNvCxnSpPr>
          <p:nvPr/>
        </p:nvCxnSpPr>
        <p:spPr>
          <a:xfrm flipH="1">
            <a:off x="3156109" y="5228527"/>
            <a:ext cx="380096" cy="51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AEFCED-0103-4219-9DBA-0D0E8D64B883}"/>
              </a:ext>
            </a:extLst>
          </p:cNvPr>
          <p:cNvSpPr txBox="1"/>
          <p:nvPr/>
        </p:nvSpPr>
        <p:spPr>
          <a:xfrm>
            <a:off x="10386381" y="240268"/>
            <a:ext cx="198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main_Lidar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6793C833-CF0C-4965-A9B3-1BC1A8B2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  <a:endParaRPr lang="it-IT" b="1" dirty="0">
              <a:solidFill>
                <a:srgbClr val="92D050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2DBFD72-818D-4A80-90A2-3A4352ED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51" y="2972909"/>
            <a:ext cx="5239936" cy="396716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4C7B8CE-E602-4B33-B073-5AD3BF27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6" y="1466060"/>
            <a:ext cx="7229475" cy="1419225"/>
          </a:xfrm>
          <a:prstGeom prst="rect">
            <a:avLst/>
          </a:prstGeom>
        </p:spPr>
      </p:pic>
      <p:pic>
        <p:nvPicPr>
          <p:cNvPr id="2" name="Immagine 2">
            <a:extLst>
              <a:ext uri="{FF2B5EF4-FFF2-40B4-BE49-F238E27FC236}">
                <a16:creationId xmlns:a16="http://schemas.microsoft.com/office/drawing/2014/main" id="{4855917A-19C1-48B5-9EEB-70E894D1F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834" y="1146512"/>
            <a:ext cx="2067465" cy="1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4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87E0ADE-F948-486E-B13F-CF2286394E8D}"/>
                  </a:ext>
                </a:extLst>
              </p:cNvPr>
              <p:cNvSpPr txBox="1"/>
              <p:nvPr/>
            </p:nvSpPr>
            <p:spPr>
              <a:xfrm>
                <a:off x="629930" y="1713426"/>
                <a:ext cx="9368051" cy="561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/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I  dati non vengono plottati per tutte le 1085 strutture di tipo Laser </a:t>
                </a:r>
                <a:r>
                  <a:rPr lang="it-IT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Scan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.</a:t>
                </a: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Con lo studio successivo della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infatti, è stato cercato l’ intervallo temporale più significativo possibile, grazie anche alle 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hlinkClick r:id="rId2" action="ppaction://hlinksldjump"/>
                  </a:rPr>
                  <a:t>immagini ottenute con 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courier"/>
                    <a:hlinkClick r:id="rId2" action="ppaction://hlinksldjump"/>
                  </a:rPr>
                  <a:t>image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courier"/>
                    <a:hlinkClick r:id="rId2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,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visualizzate per tutte le 876 strutture di tipo PointCloud2 .</a:t>
                </a: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Per 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, un intervallo significativo può essere dalla struttura 150 alla 450 (trascurando quindi la parte di esperimento in cui viene cambiata direzione per passare ai filari successivi). </a:t>
                </a:r>
              </a:p>
              <a:p>
                <a:pPr>
                  <a:buClr>
                    <a:srgbClr val="92D050"/>
                  </a:buClr>
                  <a:buSzPct val="8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𝑠𝑡𝑎𝑟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>
                  <a:buClr>
                    <a:srgbClr val="92D050"/>
                  </a:buClr>
                  <a:buSzPct val="8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=450</m:t>
                      </m:r>
                    </m:oMath>
                  </m:oMathPara>
                </a14:m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Con una semplice proporzione si ottiene</a:t>
                </a: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>
                  <a:buClr>
                    <a:srgbClr val="92D050"/>
                  </a:buClr>
                  <a:buSzPct val="8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𝑠𝑡𝑎𝑟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𝑠𝑐𝑎𝑛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=150∗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1085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876</m:t>
                          </m:r>
                        </m:den>
                      </m:f>
                    </m:oMath>
                  </m:oMathPara>
                </a14:m>
                <a:endParaRPr lang="it-IT" b="0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  <a:p>
                <a:pPr>
                  <a:buClr>
                    <a:srgbClr val="92D050"/>
                  </a:buClr>
                  <a:buSzPct val="87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𝑒𝑛𝑑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𝑠𝑐𝑎𝑛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=450∗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1085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876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  <a:p>
                <a:pPr marL="285750" indent="-285750">
                  <a:buClr>
                    <a:srgbClr val="92D050"/>
                  </a:buClr>
                  <a:buSzPct val="87000"/>
                  <a:buFont typeface="Wingdings" panose="05000000000000000000" pitchFamily="2" charset="2"/>
                  <a:buChar char="Ø"/>
                </a:pPr>
                <a:endParaRPr lang="it-IT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87E0ADE-F948-486E-B13F-CF2286394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30" y="1713426"/>
                <a:ext cx="9368051" cy="5619102"/>
              </a:xfrm>
              <a:prstGeom prst="rect">
                <a:avLst/>
              </a:prstGeom>
              <a:blipFill>
                <a:blip r:embed="rId3"/>
                <a:stretch>
                  <a:fillRect l="-260" r="-9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131454B-5AEA-41E9-8D9A-B8A3AF17F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6" r="77342" b="16132"/>
          <a:stretch/>
        </p:blipFill>
        <p:spPr>
          <a:xfrm>
            <a:off x="9997981" y="6209070"/>
            <a:ext cx="2051451" cy="53927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0CB35CB-FC9D-4501-8282-8558ADEE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Lidar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03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2D569-D2BE-4081-93FB-5F9BB6A9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Elaborazione dei dati :</a:t>
            </a:r>
            <a:br>
              <a:rPr lang="it-IT" dirty="0"/>
            </a:br>
            <a:r>
              <a:rPr lang="it-IT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4020618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0E4884-D771-433F-9CD1-06ACD9B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0788" cy="4667250"/>
          </a:xfrm>
        </p:spPr>
        <p:txBody>
          <a:bodyPr>
            <a:normAutofit/>
          </a:bodyPr>
          <a:lstStyle/>
          <a:p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Per prima cosa sono state osservate le componenti di </a:t>
            </a:r>
            <a:r>
              <a:rPr lang="it-IT" sz="1800" dirty="0" err="1"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pcloud</a:t>
            </a:r>
            <a:endParaRPr lang="it-IT" sz="1800" dirty="0">
              <a:effectLst/>
              <a:latin typeface="courier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Esempio per la prima struttura </a:t>
            </a:r>
            <a:r>
              <a:rPr lang="it-IT" sz="1800" dirty="0" err="1"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pcloud</a:t>
            </a:r>
            <a:r>
              <a:rPr lang="it-IT" sz="1800" dirty="0"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{1}:</a:t>
            </a:r>
          </a:p>
          <a:p>
            <a:pPr>
              <a:spcAft>
                <a:spcPts val="400"/>
              </a:spcAft>
            </a:pP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La risoluzione dell’immagine di profondità è 1280x720 come da datasheet (18432000 dati di tipo uint8)</a:t>
            </a:r>
          </a:p>
          <a:p>
            <a:pPr>
              <a:spcAft>
                <a:spcPts val="400"/>
              </a:spcAft>
            </a:pP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 18432000 dati possono essere elaborati opportunamente per ottenere dei dati nei 4 campi </a:t>
            </a:r>
            <a:r>
              <a:rPr lang="it-IT" sz="1800" dirty="0" err="1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x,y,z,rgb</a:t>
            </a: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di ‘Fields’ (mostrati qui sotto)</a:t>
            </a:r>
          </a:p>
          <a:p>
            <a:pPr>
              <a:spcAft>
                <a:spcPts val="400"/>
              </a:spcAft>
            </a:pP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La funzione </a:t>
            </a:r>
            <a:r>
              <a:rPr lang="it-IT" sz="1800" dirty="0" err="1"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rosReadField</a:t>
            </a: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estrae nel modo corretto 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 valori</a:t>
            </a: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in ‘Data’, trasformandoli in </a:t>
            </a:r>
            <a:r>
              <a:rPr lang="it-IT" sz="1800" dirty="0" err="1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x,y,z,rgb</a:t>
            </a:r>
            <a:r>
              <a:rPr lang="it-IT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200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E7F439-CCE8-452F-934D-15F37C42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196" y="86516"/>
            <a:ext cx="3787146" cy="31419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1DAA6D9-D328-48AC-B4D3-800AE2DC8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1562"/>
            <a:ext cx="12192000" cy="146992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11A9C4-9858-47FC-98F2-7CBCFD1F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4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B7029C-B809-4031-A207-95F1F7CEE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" y="2074864"/>
            <a:ext cx="8596668" cy="3880773"/>
          </a:xfrm>
        </p:spPr>
        <p:txBody>
          <a:bodyPr/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analizzare l’immagine di profondità, vengono valutate le coordinate z dei punti della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pointcloud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ogni struttura, grazie alla funzione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rosReadField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vengono estratti questi valori specificando di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hlinkClick r:id="rId2"/>
              </a:rPr>
              <a:t>mantenere l’organizzazione dei dati in una matrice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(2D) invece che organizzarli in un array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950B1A-4ED1-4047-9C1E-983ED551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45" y="4015250"/>
            <a:ext cx="8000347" cy="33767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4298BA-6B07-4D04-B68F-DCACD94C0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8" t="-7133"/>
          <a:stretch/>
        </p:blipFill>
        <p:spPr>
          <a:xfrm>
            <a:off x="9019309" y="6109856"/>
            <a:ext cx="3045749" cy="6140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A92F1D3-E6FE-490C-BED4-A7316A287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" y="4875882"/>
            <a:ext cx="8189021" cy="167996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5A718E-38FF-4545-8963-95527BB67CA0}"/>
              </a:ext>
            </a:extLst>
          </p:cNvPr>
          <p:cNvSpPr txBox="1"/>
          <p:nvPr/>
        </p:nvSpPr>
        <p:spPr>
          <a:xfrm>
            <a:off x="10043652" y="344549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3B5C47FD-B58A-455E-80B5-52B4C9D4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CCABBF-0D80-41DA-A352-C1BD91E2CEC3}"/>
              </a:ext>
            </a:extLst>
          </p:cNvPr>
          <p:cNvSpPr txBox="1"/>
          <p:nvPr/>
        </p:nvSpPr>
        <p:spPr>
          <a:xfrm>
            <a:off x="32604" y="6585416"/>
            <a:ext cx="80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hlinkClick r:id="rId2"/>
              </a:rPr>
              <a:t>https://it.mathworks.com/help/ros/ref/rosreadfield.html#mw_ae485e40-2f86-4b37-b91c-eabc16213c81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08604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3AB4DDAD-71A9-462C-9CD8-5DBBA7F1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5" y="816638"/>
            <a:ext cx="3790944" cy="5224724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Palatino Linotype"/>
              </a:rPr>
              <a:t>Preparazione all’esperimento :</a:t>
            </a:r>
            <a:br>
              <a:rPr lang="it-IT" dirty="0">
                <a:latin typeface="Palatino Linotype"/>
              </a:rPr>
            </a:br>
            <a:r>
              <a:rPr lang="it-IT" dirty="0">
                <a:latin typeface="Palatino Linotype"/>
              </a:rPr>
              <a:t>				</a:t>
            </a:r>
            <a:r>
              <a:rPr lang="it-IT" b="1" dirty="0">
                <a:latin typeface="Palatino Linotype"/>
              </a:rPr>
              <a:t>Sensori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 sensori utilizzati per la raccolta di dati al vigneto sono un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LiDAR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2D (Li</a:t>
            </a:r>
            <a:r>
              <a:rPr lang="it-IT" b="0" i="0" dirty="0">
                <a:solidFill>
                  <a:srgbClr val="4D5156"/>
                </a:solidFill>
                <a:effectLst/>
                <a:latin typeface="Palatino Linotype" panose="02040502050505030304" pitchFamily="18" charset="0"/>
              </a:rPr>
              <a:t>ght </a:t>
            </a:r>
            <a:r>
              <a:rPr lang="it-IT" dirty="0" err="1">
                <a:solidFill>
                  <a:srgbClr val="4D5156"/>
                </a:solidFill>
                <a:latin typeface="Palatino Linotype" panose="02040502050505030304" pitchFamily="18" charset="0"/>
              </a:rPr>
              <a:t>D</a:t>
            </a:r>
            <a:r>
              <a:rPr lang="it-IT" b="0" i="0" dirty="0" err="1">
                <a:solidFill>
                  <a:srgbClr val="4D5156"/>
                </a:solidFill>
                <a:effectLst/>
                <a:latin typeface="Palatino Linotype" panose="02040502050505030304" pitchFamily="18" charset="0"/>
              </a:rPr>
              <a:t>etection</a:t>
            </a:r>
            <a:r>
              <a:rPr lang="it-IT" b="0" i="0" dirty="0">
                <a:solidFill>
                  <a:srgbClr val="4D5156"/>
                </a:solidFill>
                <a:effectLst/>
                <a:latin typeface="Palatino Linotype" panose="02040502050505030304" pitchFamily="18" charset="0"/>
              </a:rPr>
              <a:t> And </a:t>
            </a:r>
            <a:r>
              <a:rPr lang="it-IT" b="0" i="0" dirty="0" err="1">
                <a:solidFill>
                  <a:srgbClr val="4D5156"/>
                </a:solidFill>
                <a:effectLst/>
                <a:latin typeface="Palatino Linotype" panose="02040502050505030304" pitchFamily="18" charset="0"/>
              </a:rPr>
              <a:t>Ranging</a:t>
            </a:r>
            <a:r>
              <a:rPr lang="it-IT" b="0" i="0" dirty="0">
                <a:solidFill>
                  <a:srgbClr val="4D5156"/>
                </a:solidFill>
                <a:effectLst/>
                <a:latin typeface="Palatino Linotype" panose="02040502050505030304" pitchFamily="18" charset="0"/>
              </a:rPr>
              <a:t>)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e una 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Camera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di profondità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 due, come vedremo in seguito, saranno di supporto l’uno all’altro</a:t>
            </a:r>
          </a:p>
        </p:txBody>
      </p:sp>
    </p:spTree>
    <p:extLst>
      <p:ext uri="{BB962C8B-B14F-4D97-AF65-F5344CB8AC3E}">
        <p14:creationId xmlns:p14="http://schemas.microsoft.com/office/powerpoint/2010/main" val="19243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39A2779-7F0B-4F29-A473-23E3D429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3" y="5441337"/>
            <a:ext cx="6259679" cy="6522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B880759-401C-4D12-80E8-7DAA192E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22" y="3491488"/>
            <a:ext cx="5193948" cy="260213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B38A4C-795C-4D24-9E46-A31096736424}"/>
              </a:ext>
            </a:extLst>
          </p:cNvPr>
          <p:cNvSpPr txBox="1"/>
          <p:nvPr/>
        </p:nvSpPr>
        <p:spPr>
          <a:xfrm>
            <a:off x="662158" y="1855019"/>
            <a:ext cx="6058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Non sono state trovate le precise relazioni che vi sono tra i dati in ‘Data’, gli elementi ‘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x,y,z,rgb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’ e in ‘Fields’.  Sulla documentazione ufficiale infatti si fa riferimento solo alla possibilità di usare metodi o pacchetti 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ad hoc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per tale compito.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Pertanto è stato deciso di avvalersi della funzione messa a disposizione da MATLAB.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EACB4D-DAFF-4DC3-8283-F762D94F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02" y="6230030"/>
            <a:ext cx="9346868" cy="5668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91052B-A695-478C-8639-1AC36D98C610}"/>
              </a:ext>
            </a:extLst>
          </p:cNvPr>
          <p:cNvSpPr txBox="1"/>
          <p:nvPr/>
        </p:nvSpPr>
        <p:spPr>
          <a:xfrm>
            <a:off x="10043652" y="344549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1F66D65-A827-4B3E-B896-D07166E2B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E1A3280-AD2D-43D9-8822-B49179EEA00E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5259876"/>
            <a:ext cx="263236" cy="4481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7DC11C-02A7-4F7D-8744-EF431EC225BD}"/>
              </a:ext>
            </a:extLst>
          </p:cNvPr>
          <p:cNvSpPr txBox="1"/>
          <p:nvPr/>
        </p:nvSpPr>
        <p:spPr>
          <a:xfrm>
            <a:off x="4239491" y="4670098"/>
            <a:ext cx="2300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Noi non abbiamo a disposizione questo tipo di messaggio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55D358C-843D-4AF4-BEF4-C9ED1F37380D}"/>
              </a:ext>
            </a:extLst>
          </p:cNvPr>
          <p:cNvCxnSpPr>
            <a:cxnSpLocks/>
          </p:cNvCxnSpPr>
          <p:nvPr/>
        </p:nvCxnSpPr>
        <p:spPr>
          <a:xfrm>
            <a:off x="6180843" y="4802339"/>
            <a:ext cx="632737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79916DF-A91E-4017-964D-081999DBB417}"/>
              </a:ext>
            </a:extLst>
          </p:cNvPr>
          <p:cNvSpPr/>
          <p:nvPr/>
        </p:nvSpPr>
        <p:spPr>
          <a:xfrm>
            <a:off x="4239491" y="6513451"/>
            <a:ext cx="3560618" cy="3230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122D911-2F99-4154-B7F5-3EC3282554CF}"/>
              </a:ext>
            </a:extLst>
          </p:cNvPr>
          <p:cNvCxnSpPr>
            <a:cxnSpLocks/>
          </p:cNvCxnSpPr>
          <p:nvPr/>
        </p:nvCxnSpPr>
        <p:spPr>
          <a:xfrm>
            <a:off x="5444836" y="5985164"/>
            <a:ext cx="10953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23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6084F411-1303-4960-8235-1F8417E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423" y="3066980"/>
            <a:ext cx="4362375" cy="353225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49841DA-1EDB-4002-809B-28909054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10" y="2752948"/>
            <a:ext cx="2702696" cy="2522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C122B9A-6381-431D-9313-BEC2E22E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160" y="2567349"/>
            <a:ext cx="2730326" cy="306091"/>
          </a:xfrm>
          <a:prstGeom prst="rect">
            <a:avLst/>
          </a:prstGeom>
        </p:spPr>
      </p:pic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565D174-9D0A-4ED0-B606-C703D18F49A5}"/>
              </a:ext>
            </a:extLst>
          </p:cNvPr>
          <p:cNvSpPr/>
          <p:nvPr/>
        </p:nvSpPr>
        <p:spPr>
          <a:xfrm>
            <a:off x="1061883" y="2556478"/>
            <a:ext cx="4778478" cy="4174515"/>
          </a:xfrm>
          <a:prstGeom prst="roundRect">
            <a:avLst/>
          </a:prstGeom>
          <a:noFill/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0621488-883F-413D-A169-3EB6C5524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865" y="3198740"/>
            <a:ext cx="4376924" cy="34713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279E8D-5A5B-44F5-B9CA-FC84185893E5}"/>
              </a:ext>
            </a:extLst>
          </p:cNvPr>
          <p:cNvSpPr txBox="1"/>
          <p:nvPr/>
        </p:nvSpPr>
        <p:spPr>
          <a:xfrm>
            <a:off x="838199" y="1684850"/>
            <a:ext cx="659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Si mostra perché è stato necessario mantenere una struttura organizzata della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pointcloud</a:t>
            </a:r>
            <a:endParaRPr lang="it-IT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926E27-BCF0-430B-A831-F67E6B65AA20}"/>
              </a:ext>
            </a:extLst>
          </p:cNvPr>
          <p:cNvSpPr txBox="1"/>
          <p:nvPr/>
        </p:nvSpPr>
        <p:spPr>
          <a:xfrm>
            <a:off x="9923723" y="572768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EDF5CF8-0890-414B-9084-75EB36DE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1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98F1EFDA-B264-46C9-A712-72AB088F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17" y="1624845"/>
            <a:ext cx="6210794" cy="4923766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FA2DA979-56B7-4ADF-BB50-8169C454D39D}"/>
              </a:ext>
            </a:extLst>
          </p:cNvPr>
          <p:cNvCxnSpPr>
            <a:cxnSpLocks/>
          </p:cNvCxnSpPr>
          <p:nvPr/>
        </p:nvCxnSpPr>
        <p:spPr>
          <a:xfrm flipH="1">
            <a:off x="6009837" y="3925417"/>
            <a:ext cx="309431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A77D4B-36C8-4278-89BC-4CB29950F312}"/>
              </a:ext>
            </a:extLst>
          </p:cNvPr>
          <p:cNvSpPr txBox="1"/>
          <p:nvPr/>
        </p:nvSpPr>
        <p:spPr>
          <a:xfrm>
            <a:off x="728393" y="2217257"/>
            <a:ext cx="47348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Richiamando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courier"/>
              </a:rPr>
              <a:t>image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di MATLAB è possibile valutare qualitativamente a prima occhiata il valore di ogni pixel (ovvero la distanza). Infatti usando la proprietà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colormap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ad ogni pixel viene assegnato un colore nel seguente modo: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Valore del pixel : i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Colore assegnato : i-esimo colore in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colormap</a:t>
            </a:r>
            <a:endParaRPr lang="it-IT" dirty="0">
              <a:solidFill>
                <a:schemeClr val="bg2">
                  <a:lumMod val="25000"/>
                </a:schemeClr>
              </a:solidFill>
              <a:latin typeface="courier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it-IT" dirty="0">
              <a:latin typeface="courier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latin typeface="courier"/>
            </a:endParaRPr>
          </a:p>
        </p:txBody>
      </p:sp>
      <p:pic>
        <p:nvPicPr>
          <p:cNvPr id="3" name="imagedataz-cwqjbbor-4gxzy483_ZswopfAU">
            <a:hlinkClick r:id="" action="ppaction://media"/>
            <a:extLst>
              <a:ext uri="{FF2B5EF4-FFF2-40B4-BE49-F238E27FC236}">
                <a16:creationId xmlns:a16="http://schemas.microsoft.com/office/drawing/2014/main" id="{93BFD4D3-2B15-4D1C-8EA3-507A2BAD9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2655" y="1617526"/>
            <a:ext cx="6571569" cy="49704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905A34-5014-4D2C-8ADE-067519068DCD}"/>
              </a:ext>
            </a:extLst>
          </p:cNvPr>
          <p:cNvSpPr txBox="1"/>
          <p:nvPr/>
        </p:nvSpPr>
        <p:spPr>
          <a:xfrm>
            <a:off x="10043652" y="344549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8F094DB-B269-4985-9814-0F4614335A19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98F1EFDA-B264-46C9-A712-72AB088F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17" y="1624845"/>
            <a:ext cx="6210794" cy="4923766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3ED4FF-E817-4575-8210-CDB5EF3AD409}"/>
              </a:ext>
            </a:extLst>
          </p:cNvPr>
          <p:cNvCxnSpPr>
            <a:cxnSpLocks/>
          </p:cNvCxnSpPr>
          <p:nvPr/>
        </p:nvCxnSpPr>
        <p:spPr>
          <a:xfrm flipV="1">
            <a:off x="6486672" y="4056895"/>
            <a:ext cx="4610819" cy="1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163A8C7-F3EC-4615-AD43-CA0E76719D09}"/>
              </a:ext>
            </a:extLst>
          </p:cNvPr>
          <p:cNvSpPr/>
          <p:nvPr/>
        </p:nvSpPr>
        <p:spPr>
          <a:xfrm>
            <a:off x="6534894" y="3927823"/>
            <a:ext cx="4591127" cy="3178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353C0B2-46C3-44CF-9C44-65096016945B}"/>
              </a:ext>
            </a:extLst>
          </p:cNvPr>
          <p:cNvSpPr/>
          <p:nvPr/>
        </p:nvSpPr>
        <p:spPr>
          <a:xfrm>
            <a:off x="7278544" y="2059004"/>
            <a:ext cx="45719" cy="4055448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5B498BD-FDF0-4550-9D43-970F3EA5AFD0}"/>
              </a:ext>
            </a:extLst>
          </p:cNvPr>
          <p:cNvSpPr/>
          <p:nvPr/>
        </p:nvSpPr>
        <p:spPr>
          <a:xfrm>
            <a:off x="7252338" y="3927824"/>
            <a:ext cx="96445" cy="317809"/>
          </a:xfrm>
          <a:prstGeom prst="roundRect">
            <a:avLst/>
          </a:prstGeom>
          <a:solidFill>
            <a:srgbClr val="FE92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EF9C2D6-B379-4B74-B9FD-E9A49C203466}"/>
              </a:ext>
            </a:extLst>
          </p:cNvPr>
          <p:cNvCxnSpPr>
            <a:cxnSpLocks/>
          </p:cNvCxnSpPr>
          <p:nvPr/>
        </p:nvCxnSpPr>
        <p:spPr>
          <a:xfrm>
            <a:off x="5878286" y="3853012"/>
            <a:ext cx="0" cy="40776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03D46E-9E47-4C0F-9DC3-F9663CE62419}"/>
              </a:ext>
            </a:extLst>
          </p:cNvPr>
          <p:cNvSpPr txBox="1"/>
          <p:nvPr/>
        </p:nvSpPr>
        <p:spPr>
          <a:xfrm>
            <a:off x="4082900" y="3927823"/>
            <a:ext cx="1727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Finestra su cui vengono mediati i valori dei pixel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FA2DA979-56B7-4ADF-BB50-8169C454D39D}"/>
              </a:ext>
            </a:extLst>
          </p:cNvPr>
          <p:cNvCxnSpPr>
            <a:cxnSpLocks/>
          </p:cNvCxnSpPr>
          <p:nvPr/>
        </p:nvCxnSpPr>
        <p:spPr>
          <a:xfrm flipH="1">
            <a:off x="6033589" y="3968199"/>
            <a:ext cx="309431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FBA529C-BE38-4E6F-B677-C9CE09813AFA}"/>
              </a:ext>
            </a:extLst>
          </p:cNvPr>
          <p:cNvCxnSpPr>
            <a:cxnSpLocks/>
          </p:cNvCxnSpPr>
          <p:nvPr/>
        </p:nvCxnSpPr>
        <p:spPr>
          <a:xfrm flipH="1">
            <a:off x="6013797" y="4186980"/>
            <a:ext cx="32922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A77D4B-36C8-4278-89BC-4CB29950F312}"/>
              </a:ext>
            </a:extLst>
          </p:cNvPr>
          <p:cNvSpPr txBox="1"/>
          <p:nvPr/>
        </p:nvSpPr>
        <p:spPr>
          <a:xfrm>
            <a:off x="482092" y="1544688"/>
            <a:ext cx="5066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poter ottenere un profilo medio, è stata creata la funzione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points_profile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ogni valore della larghezza dell’immagine, essa media i valori di pixel presenti all’interno di una certa finestra.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Questo procedimento viene iterato per ogni struttura.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76774D-DF1E-4B73-A5F9-F2C9671257D6}"/>
              </a:ext>
            </a:extLst>
          </p:cNvPr>
          <p:cNvSpPr txBox="1"/>
          <p:nvPr/>
        </p:nvSpPr>
        <p:spPr>
          <a:xfrm>
            <a:off x="10043652" y="344549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11A1FE8D-18CB-4E34-8846-7972345FA5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9D56D4EF-216E-4AEC-9FF2-9A2CEA589CBC}"/>
              </a:ext>
            </a:extLst>
          </p:cNvPr>
          <p:cNvSpPr/>
          <p:nvPr/>
        </p:nvSpPr>
        <p:spPr>
          <a:xfrm>
            <a:off x="7348783" y="5442155"/>
            <a:ext cx="1280800" cy="1622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637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0525D5-0089-42CA-82A3-2FB1CA105C38}"/>
              </a:ext>
            </a:extLst>
          </p:cNvPr>
          <p:cNvSpPr txBox="1"/>
          <p:nvPr/>
        </p:nvSpPr>
        <p:spPr>
          <a:xfrm>
            <a:off x="10043652" y="344549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points_profile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8E440A0-7F57-4DCA-BF5A-EB997166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7" y="4277443"/>
            <a:ext cx="8305800" cy="245695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869566-E09F-4DB2-82EA-66874D624BC8}"/>
              </a:ext>
            </a:extLst>
          </p:cNvPr>
          <p:cNvSpPr txBox="1"/>
          <p:nvPr/>
        </p:nvSpPr>
        <p:spPr>
          <a:xfrm>
            <a:off x="572727" y="1697054"/>
            <a:ext cx="88367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il calcolo dello spazio percorso al termine di ogni acquisizione, al contrario del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LiDAR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non viene riportata alcuna tempistica, per cui si procede con una proporzione, nota la durata totale della registrazione, il numero di strutture in cui vengono organizzati i dati, e la velocità di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percorrimento</a:t>
            </a: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9EBFD99-ECCA-429A-B933-F49632C9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3" y="3473697"/>
            <a:ext cx="6631444" cy="33047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91BB2B93-F397-4195-B5AB-E24EB4BEF4F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A0F7E1-B4C3-408E-B9D3-7E9D4A19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94" y="2689301"/>
            <a:ext cx="4713636" cy="35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5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C9D2FA9-4CE9-4A20-93A6-63AA82BC3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863" y="1930400"/>
                <a:ext cx="5841453" cy="3880773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it-IT" dirty="0">
                    <a:latin typeface="Palatino Linotype" panose="02040502050505030304" pitchFamily="18" charset="0"/>
                  </a:rPr>
                  <a:t>Inizialmente era stato pensato di utilizzare la </a:t>
                </a:r>
                <a:r>
                  <a:rPr lang="it-IT" i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3D per estrarre un profilo medio dei filari</a:t>
                </a:r>
              </a:p>
              <a:p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L’idea era di manipolare 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in modo che i punti che la costituiscono giacessero su dei raggi con lo stesso angolo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(angolo di vista orizzontale) e che venisse annullato l’offset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dovuto all’inclinazione della camera durante l’esperimento. Una volta «dispiegata» 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, sarebbe stata effettuata una media mobile per le coordinate dei punti.</a:t>
                </a:r>
              </a:p>
              <a:p>
                <a:r>
                  <a:rPr lang="it-IT" dirty="0">
                    <a:latin typeface="Palatino Linotype" panose="02040502050505030304" pitchFamily="18" charset="0"/>
                  </a:rPr>
                  <a:t>Data la complessità del procedimento, è stato deciso di procedere con il metodo alternativo e più immediato, precedentemente mostrato, che riguarda la sola analisi dell’immagine di profondità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C9D2FA9-4CE9-4A20-93A6-63AA82BC3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863" y="1930400"/>
                <a:ext cx="5841453" cy="3880773"/>
              </a:xfrm>
              <a:blipFill>
                <a:blip r:embed="rId2"/>
                <a:stretch>
                  <a:fillRect l="-209" t="-1572" r="-1566" b="-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27EBCC9-CF8B-4EDB-AE66-432B5FFC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12" y="821098"/>
            <a:ext cx="4241830" cy="338126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09093E4-DDD2-4E0E-93C9-D02B518F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6" y="3303639"/>
            <a:ext cx="4241830" cy="3554361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F29E6E0-81BA-40EE-85C4-19270F691238}"/>
              </a:ext>
            </a:extLst>
          </p:cNvPr>
          <p:cNvCxnSpPr>
            <a:cxnSpLocks/>
          </p:cNvCxnSpPr>
          <p:nvPr/>
        </p:nvCxnSpPr>
        <p:spPr>
          <a:xfrm>
            <a:off x="9802706" y="4227976"/>
            <a:ext cx="1858297" cy="14748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E2EB27C-F6D8-4395-8312-D7FEBD43EEAD}"/>
              </a:ext>
            </a:extLst>
          </p:cNvPr>
          <p:cNvCxnSpPr>
            <a:cxnSpLocks/>
          </p:cNvCxnSpPr>
          <p:nvPr/>
        </p:nvCxnSpPr>
        <p:spPr>
          <a:xfrm>
            <a:off x="9802706" y="4227976"/>
            <a:ext cx="924579" cy="17983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8D6F8AC6-BD72-43BF-83C7-D8334AFA8D03}"/>
              </a:ext>
            </a:extLst>
          </p:cNvPr>
          <p:cNvCxnSpPr>
            <a:cxnSpLocks/>
          </p:cNvCxnSpPr>
          <p:nvPr/>
        </p:nvCxnSpPr>
        <p:spPr>
          <a:xfrm rot="5400000">
            <a:off x="10430604" y="5229585"/>
            <a:ext cx="621996" cy="324465"/>
          </a:xfrm>
          <a:prstGeom prst="curvedConnector3">
            <a:avLst>
              <a:gd name="adj1" fmla="val 903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739A582-1A64-4DA5-B1BE-5255D1E7AB50}"/>
                  </a:ext>
                </a:extLst>
              </p:cNvPr>
              <p:cNvSpPr txBox="1"/>
              <p:nvPr/>
            </p:nvSpPr>
            <p:spPr>
              <a:xfrm>
                <a:off x="10898602" y="5538066"/>
                <a:ext cx="2484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it-IT" sz="20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739A582-1A64-4DA5-B1BE-5255D1E7A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602" y="5538066"/>
                <a:ext cx="248465" cy="307777"/>
              </a:xfrm>
              <a:prstGeom prst="rect">
                <a:avLst/>
              </a:prstGeom>
              <a:blipFill>
                <a:blip r:embed="rId7"/>
                <a:stretch>
                  <a:fillRect l="-12195" r="-97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B0C72E0D-3AE4-4A72-97D9-AB1422E66F6C}"/>
              </a:ext>
            </a:extLst>
          </p:cNvPr>
          <p:cNvCxnSpPr/>
          <p:nvPr/>
        </p:nvCxnSpPr>
        <p:spPr>
          <a:xfrm>
            <a:off x="9802706" y="4227976"/>
            <a:ext cx="2133515" cy="1163841"/>
          </a:xfrm>
          <a:prstGeom prst="line">
            <a:avLst/>
          </a:prstGeom>
          <a:ln w="28575">
            <a:solidFill>
              <a:srgbClr val="46D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EE753888-BC88-439F-889D-A7D7EE033CBB}"/>
              </a:ext>
            </a:extLst>
          </p:cNvPr>
          <p:cNvCxnSpPr>
            <a:cxnSpLocks/>
          </p:cNvCxnSpPr>
          <p:nvPr/>
        </p:nvCxnSpPr>
        <p:spPr>
          <a:xfrm flipV="1">
            <a:off x="11088074" y="5093519"/>
            <a:ext cx="199218" cy="137799"/>
          </a:xfrm>
          <a:prstGeom prst="curvedConnector3">
            <a:avLst>
              <a:gd name="adj1" fmla="val 161047"/>
            </a:avLst>
          </a:prstGeom>
          <a:ln w="38100">
            <a:solidFill>
              <a:srgbClr val="46D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7E5B923B-55C6-452F-8C2F-0D01606741A1}"/>
                  </a:ext>
                </a:extLst>
              </p:cNvPr>
              <p:cNvSpPr txBox="1"/>
              <p:nvPr/>
            </p:nvSpPr>
            <p:spPr>
              <a:xfrm>
                <a:off x="11287292" y="4639232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46D3DA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it-IT" sz="2000" b="1" dirty="0">
                  <a:solidFill>
                    <a:srgbClr val="46D3DA"/>
                  </a:solidFill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7E5B923B-55C6-452F-8C2F-0D0160674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292" y="4639232"/>
                <a:ext cx="250068" cy="307777"/>
              </a:xfrm>
              <a:prstGeom prst="rect">
                <a:avLst/>
              </a:prstGeom>
              <a:blipFill>
                <a:blip r:embed="rId8"/>
                <a:stretch>
                  <a:fillRect l="-34146" r="-29268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C633F-0CB1-4524-B99C-033353B6052D}"/>
              </a:ext>
            </a:extLst>
          </p:cNvPr>
          <p:cNvSpPr txBox="1"/>
          <p:nvPr/>
        </p:nvSpPr>
        <p:spPr>
          <a:xfrm>
            <a:off x="10012928" y="224854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show_pclouds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4DE60EF9-81D5-4C19-8759-263BD788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C9D2FA9-4CE9-4A20-93A6-63AA82BC3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863" y="1930400"/>
                <a:ext cx="5841453" cy="3880773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it-IT" dirty="0">
                    <a:latin typeface="Palatino Linotype" panose="02040502050505030304" pitchFamily="18" charset="0"/>
                  </a:rPr>
                  <a:t>Inizialmente era stato pensato di utilizzare la </a:t>
                </a:r>
                <a:r>
                  <a:rPr lang="it-IT" i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3D per estrarre un profilo medio dei filari</a:t>
                </a:r>
              </a:p>
              <a:p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L’idea era di manipolare 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in modo che i punti che la costituiscono giacessero su dei raggi con lo stesso angolo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(angolo di vista orizzontale) e che venisse annullato l’offset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 dovuto all’inclinazione della camera durante l’esperimento. Una volta «dispiegata» la </a:t>
                </a:r>
                <a:r>
                  <a:rPr lang="it-IT" i="1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pointcloud</a:t>
                </a:r>
                <a:r>
                  <a:rPr lang="it-IT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, sarebbe stata effettuata una media mobile per le coordinate dei punti.</a:t>
                </a:r>
              </a:p>
              <a:p>
                <a:r>
                  <a:rPr lang="it-IT" dirty="0">
                    <a:latin typeface="Palatino Linotype" panose="02040502050505030304" pitchFamily="18" charset="0"/>
                  </a:rPr>
                  <a:t>Data la complessità del procedimento, è stato deciso di procedere con il metodo alternativo e più immediato, precedentemente mostrato, che riguarda la sola analisi dell’immagine di profondità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C9D2FA9-4CE9-4A20-93A6-63AA82BC3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863" y="1930400"/>
                <a:ext cx="5841453" cy="3880773"/>
              </a:xfrm>
              <a:blipFill>
                <a:blip r:embed="rId4"/>
                <a:stretch>
                  <a:fillRect l="-209" t="-1572" r="-1566" b="-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2022-01-17-14-45-24-dzn25pkh-ldnkriod-fjbjvafd_Xx6MiZqN">
            <a:hlinkClick r:id="" action="ppaction://media"/>
            <a:extLst>
              <a:ext uri="{FF2B5EF4-FFF2-40B4-BE49-F238E27FC236}">
                <a16:creationId xmlns:a16="http://schemas.microsoft.com/office/drawing/2014/main" id="{D2B41623-7E6A-44CC-942C-F948F17A6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0111" y="1975589"/>
            <a:ext cx="5761889" cy="470068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C6C633F-0CB1-4524-B99C-033353B6052D}"/>
              </a:ext>
            </a:extLst>
          </p:cNvPr>
          <p:cNvSpPr txBox="1"/>
          <p:nvPr/>
        </p:nvSpPr>
        <p:spPr>
          <a:xfrm>
            <a:off x="10012928" y="224854"/>
            <a:ext cx="226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show_pclouds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4DE60EF9-81D5-4C19-8759-263BD788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Elaborazione dei dati - </a:t>
            </a:r>
            <a:r>
              <a:rPr lang="it-IT" b="1" dirty="0">
                <a:solidFill>
                  <a:srgbClr val="92D050"/>
                </a:solidFill>
                <a:latin typeface="Palatino Linotype"/>
              </a:rPr>
              <a:t>Camera</a:t>
            </a:r>
            <a:endParaRPr lang="it-IT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2D569-D2BE-4081-93FB-5F9BB6A9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Valutazione della posizione</a:t>
            </a:r>
          </a:p>
        </p:txBody>
      </p:sp>
    </p:spTree>
    <p:extLst>
      <p:ext uri="{BB962C8B-B14F-4D97-AF65-F5344CB8AC3E}">
        <p14:creationId xmlns:p14="http://schemas.microsoft.com/office/powerpoint/2010/main" val="563065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590" y="623667"/>
            <a:ext cx="5222281" cy="1320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</a:t>
            </a:r>
            <a:endParaRPr lang="it-IT" dirty="0"/>
          </a:p>
        </p:txBody>
      </p:sp>
      <p:sp>
        <p:nvSpPr>
          <p:cNvPr id="20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BB9E36A-C960-45CE-9AB4-702FD7FC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590" y="2188724"/>
            <a:ext cx="5705731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Per inferire una  stima della posizione dell’ipotetico drone rispetto ai filari ,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è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stato deciso di utilizzare solo quanto ottenuto dal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. Questo perché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la locazione dei filari ottenuti dalla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pointcloud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della camera ,mostra una varianza maggiore rispetto a quella ottenuta col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endParaRPr lang="it-IT" dirty="0">
              <a:solidFill>
                <a:schemeClr val="bg2">
                  <a:lumMod val="25000"/>
                </a:schemeClr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Pertanto vengono importati solo i messaggi relativi al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topic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scan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effectLst/>
                <a:latin typeface="courier"/>
                <a:ea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it-IT" sz="17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6F200F-ECFE-48F9-B6FA-A8800975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060" y="3183099"/>
            <a:ext cx="4853904" cy="36749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FDB1D7B-1511-44CA-8FBA-99432FC2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11" y="0"/>
            <a:ext cx="4389489" cy="32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14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</a:t>
            </a:r>
            <a:endParaRPr lang="it-IT" dirty="0">
              <a:solidFill>
                <a:srgbClr val="92D050"/>
              </a:solidFill>
            </a:endParaRPr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3D0FAE41-C8E8-486B-B272-01F3824F8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592640"/>
              </p:ext>
            </p:extLst>
          </p:nvPr>
        </p:nvGraphicFramePr>
        <p:xfrm>
          <a:off x="458974" y="2768601"/>
          <a:ext cx="11274051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B9DE2E-E08E-4AA6-8AC3-ADDD852FC5BE}"/>
              </a:ext>
            </a:extLst>
          </p:cNvPr>
          <p:cNvSpPr txBox="1"/>
          <p:nvPr/>
        </p:nvSpPr>
        <p:spPr>
          <a:xfrm>
            <a:off x="677334" y="2133600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SzPct val="88000"/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Viene effettuata una manipolazione geometrica dell’ambiente di lavoro.</a:t>
            </a:r>
          </a:p>
          <a:p>
            <a:pPr marL="285750" indent="-285750">
              <a:buClr>
                <a:srgbClr val="92D050"/>
              </a:buClr>
              <a:buSzPct val="88000"/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Gli step da seguire sono elencati nel diagramma sottostante: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599422C-DB6D-46A4-97D0-016205FD9C28}"/>
              </a:ext>
            </a:extLst>
          </p:cNvPr>
          <p:cNvSpPr/>
          <p:nvPr/>
        </p:nvSpPr>
        <p:spPr>
          <a:xfrm>
            <a:off x="8338030" y="145012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909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B4DDAD-71A9-462C-9CD8-5DBBA7F1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648488"/>
            <a:ext cx="8341995" cy="1666501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rgbClr val="92D050"/>
                </a:solidFill>
                <a:latin typeface="Palatino Linotype"/>
              </a:rPr>
              <a:t>Preparazione all’esperimento – Sensori :</a:t>
            </a:r>
            <a:br>
              <a:rPr lang="it-IT" sz="3100" dirty="0">
                <a:latin typeface="Palatino Linotype" panose="02040502050505030304" pitchFamily="18" charset="0"/>
              </a:rPr>
            </a:br>
            <a:r>
              <a:rPr lang="it-IT" sz="3100" b="1" dirty="0" err="1">
                <a:solidFill>
                  <a:srgbClr val="92D050"/>
                </a:solidFill>
                <a:latin typeface="Palatino Linotype"/>
              </a:rPr>
              <a:t>LiDAR</a:t>
            </a:r>
            <a:endParaRPr lang="it-IT" sz="3100" b="1" dirty="0">
              <a:solidFill>
                <a:srgbClr val="92D050"/>
              </a:solidFill>
              <a:latin typeface="Palatino Linotype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40" y="2236304"/>
            <a:ext cx="7309950" cy="441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/>
            <a:r>
              <a:rPr lang="it-IT" sz="1900" b="1" u="sng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SLAMTEC </a:t>
            </a:r>
            <a:r>
              <a:rPr lang="it-IT" sz="1900" b="1" u="sng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rplidar</a:t>
            </a:r>
            <a:r>
              <a:rPr lang="it-IT" sz="1900" b="1" u="sng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s1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è</a:t>
            </a:r>
            <a:r>
              <a:rPr lang="it-IT" sz="19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un </a:t>
            </a:r>
            <a:r>
              <a:rPr lang="it-IT" sz="1900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2D che opera su 360° </a:t>
            </a:r>
          </a:p>
          <a:p>
            <a:pPr marL="457200"/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Dalla testa 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rotante vengono emessi dei raggi laser su tutti e 360 gradi. Il tempo che essi impiegano a raggiungere l’oggetto da rilevare e a ritornare al </a:t>
            </a:r>
            <a:r>
              <a:rPr lang="it-IT" sz="19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LiDAR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una volta riflessi, servirà alla computazione della distanza dell’oggetto da parte del </a:t>
            </a:r>
            <a:r>
              <a:rPr lang="it-IT" sz="19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LiDAR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. </a:t>
            </a:r>
          </a:p>
          <a:p>
            <a:pPr marL="457200"/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I dati che il sensore registra sono la distanza dell’oggetto </a:t>
            </a:r>
            <a:r>
              <a:rPr lang="it-IT" sz="1900" i="1" dirty="0">
                <a:solidFill>
                  <a:schemeClr val="bg2">
                    <a:lumMod val="25000"/>
                  </a:schemeClr>
                </a:solidFill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(range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) e l’angolo a cui essa è stata misurata.</a:t>
            </a:r>
            <a:endParaRPr lang="it-IT" sz="1900" dirty="0">
              <a:solidFill>
                <a:schemeClr val="bg2">
                  <a:lumMod val="25000"/>
                </a:schemeClr>
              </a:solidFill>
              <a:effectLst/>
              <a:latin typeface="Palatino Linotype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/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Il </a:t>
            </a:r>
            <a:r>
              <a:rPr lang="it-IT" sz="1900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LiDAR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utilizzato riesce a rilevare una distanza 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fino a</a:t>
            </a:r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40 metri. </a:t>
            </a:r>
          </a:p>
          <a:p>
            <a:pPr marL="457200"/>
            <a:r>
              <a:rPr lang="it-IT" sz="19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La frequenza di scanning nominale è di 10Hz. </a:t>
            </a:r>
          </a:p>
          <a:p>
            <a:endParaRPr lang="it-IT" sz="2100" dirty="0">
              <a:solidFill>
                <a:schemeClr val="tx1"/>
              </a:solidFill>
              <a:effectLst/>
              <a:latin typeface="+mj-lt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endParaRPr lang="it-IT" sz="15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45440B-E48C-4C1E-8DD4-36E8D9C5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44861" y="946733"/>
            <a:ext cx="2966330" cy="33517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25C5DB1-FCC7-471A-9948-6C4CF1F9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90" y="4250076"/>
            <a:ext cx="3983028" cy="2091089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BB4796-281A-43B2-A9A0-475680B4D045}"/>
              </a:ext>
            </a:extLst>
          </p:cNvPr>
          <p:cNvCxnSpPr/>
          <p:nvPr/>
        </p:nvCxnSpPr>
        <p:spPr>
          <a:xfrm flipH="1" flipV="1">
            <a:off x="9248775" y="1389888"/>
            <a:ext cx="709041" cy="3383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BE1C2A2-B8CB-4EFA-9F7D-A21FBEBDED85}"/>
              </a:ext>
            </a:extLst>
          </p:cNvPr>
          <p:cNvCxnSpPr/>
          <p:nvPr/>
        </p:nvCxnSpPr>
        <p:spPr>
          <a:xfrm flipV="1">
            <a:off x="9957816" y="1389888"/>
            <a:ext cx="0" cy="338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2EDF091-1FB8-4CAA-BC14-1718C05FAA79}"/>
              </a:ext>
            </a:extLst>
          </p:cNvPr>
          <p:cNvCxnSpPr/>
          <p:nvPr/>
        </p:nvCxnSpPr>
        <p:spPr>
          <a:xfrm flipV="1">
            <a:off x="9962266" y="1645920"/>
            <a:ext cx="731520" cy="109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94D408-AA61-4AFE-A54A-898BB4A4B5B2}"/>
              </a:ext>
            </a:extLst>
          </p:cNvPr>
          <p:cNvSpPr txBox="1"/>
          <p:nvPr/>
        </p:nvSpPr>
        <p:spPr>
          <a:xfrm>
            <a:off x="9316974" y="1112406"/>
            <a:ext cx="40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34B8B8-EE1F-4708-9E24-44A81F56750A}"/>
              </a:ext>
            </a:extLst>
          </p:cNvPr>
          <p:cNvSpPr txBox="1"/>
          <p:nvPr/>
        </p:nvSpPr>
        <p:spPr>
          <a:xfrm>
            <a:off x="10649973" y="1400628"/>
            <a:ext cx="37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5885D8-16C9-4F73-8C53-89A1B2E1BDEB}"/>
              </a:ext>
            </a:extLst>
          </p:cNvPr>
          <p:cNvSpPr txBox="1"/>
          <p:nvPr/>
        </p:nvSpPr>
        <p:spPr>
          <a:xfrm>
            <a:off x="10051666" y="1180370"/>
            <a:ext cx="37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0259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7131"/>
            <a:ext cx="8937721" cy="4608921"/>
          </a:xfrm>
        </p:spPr>
        <p:txBody>
          <a:bodyPr>
            <a:normAutofit lnSpcReduction="10000"/>
          </a:bodyPr>
          <a:lstStyle/>
          <a:p>
            <a:r>
              <a:rPr lang="it-IT" sz="1900" b="1" u="sng" dirty="0">
                <a:latin typeface="Palatino Linotype" panose="02040502050505030304" pitchFamily="18" charset="0"/>
              </a:rPr>
              <a:t>Eventuali fattori che compromettono la robustezza del codice:</a:t>
            </a:r>
          </a:p>
          <a:p>
            <a:pPr>
              <a:spcAft>
                <a:spcPts val="400"/>
              </a:spcAft>
              <a:buSzPct val="94000"/>
              <a:buFont typeface="Arial" panose="020B0604020202020204" pitchFamily="34" charset="0"/>
              <a:buChar char="•"/>
            </a:pP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 problemi riscontrati durante questa valutazione sono i seguenti: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	- i raggi laser possono fornire dati associati ai filari accanto laddove il filare 	principale presenti grossi sfoltimenti. </a:t>
            </a: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  <a:hlinkClick r:id="rId3" action="ppaction://hlinksldjump"/>
              </a:rPr>
              <a:t>(struttura 341</a:t>
            </a: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	- qualora ci si trovasse con delle vigne spoglie, queste possono essere 	scambiate con delle erbacce ad esempio, o comunque come dati appartenenti 	al terreno. </a:t>
            </a:r>
            <a:r>
              <a:rPr lang="it-IT" sz="19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  <a:hlinkClick r:id="rId3" action="ppaction://hlinksldjump"/>
              </a:rPr>
              <a:t>(struttura 373)</a:t>
            </a:r>
            <a:endParaRPr lang="it-IT" sz="1900" b="1" u="sng" dirty="0"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it-IT" sz="1900" b="1" u="sng" dirty="0">
                <a:solidFill>
                  <a:srgbClr val="00B0F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Ipotesi:</a:t>
            </a:r>
          </a:p>
          <a:p>
            <a:pPr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19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Il drone rimane confinato all’interno del filare senza possibilità di andare nel filare adiacente.</a:t>
            </a:r>
          </a:p>
          <a:p>
            <a:pPr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it-IT" sz="1900" dirty="0"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L’ipotesi risulta plausibile dato che il drone sarebbe fisicamente bloccato dalle vigne se vola ad una altezza non superiore a quella delle vigne.</a:t>
            </a:r>
          </a:p>
          <a:p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C7B528C-5750-43D5-8FFD-E09C9FABF223}"/>
              </a:ext>
            </a:extLst>
          </p:cNvPr>
          <p:cNvSpPr/>
          <p:nvPr/>
        </p:nvSpPr>
        <p:spPr>
          <a:xfrm>
            <a:off x="8338030" y="145012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FC2A97C-5DF5-470D-A208-B3192D85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</a:t>
            </a:r>
            <a:endParaRPr lang="it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756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84FD8D-7F9A-4425-9F5E-8557D970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4996"/>
            <a:ext cx="8596668" cy="1320800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Esempi di strutture poco informative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A115B4-16C9-4F27-8014-57692256D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AEDA809-D696-4B1F-9B7F-9517A441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12" y="1035396"/>
            <a:ext cx="3963648" cy="3256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579D2A9-12B3-4656-B73D-D5463164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77" y="3611750"/>
            <a:ext cx="3963648" cy="32190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C0F752-C011-4EC3-A7C1-8F080AB3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23" y="3994446"/>
            <a:ext cx="3963647" cy="32651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009B593-B07A-468F-9DC0-1ADC636E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5345"/>
            <a:ext cx="3963648" cy="331361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B3618058-6BA7-4F00-83A5-C05FB8A7FB99}"/>
              </a:ext>
            </a:extLst>
          </p:cNvPr>
          <p:cNvSpPr/>
          <p:nvPr/>
        </p:nvSpPr>
        <p:spPr>
          <a:xfrm>
            <a:off x="9198156" y="5389622"/>
            <a:ext cx="677334" cy="47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8B70AD7-305F-47B6-B3BF-75DA8CDF666A}"/>
              </a:ext>
            </a:extLst>
          </p:cNvPr>
          <p:cNvSpPr/>
          <p:nvPr/>
        </p:nvSpPr>
        <p:spPr>
          <a:xfrm>
            <a:off x="3091432" y="2764775"/>
            <a:ext cx="501623" cy="47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EB25A247-4557-40EE-940B-0CC36B8C6210}"/>
              </a:ext>
            </a:extLst>
          </p:cNvPr>
          <p:cNvSpPr/>
          <p:nvPr/>
        </p:nvSpPr>
        <p:spPr>
          <a:xfrm>
            <a:off x="11498011" y="5803987"/>
            <a:ext cx="677334" cy="47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D25B0D2-D4B0-42B6-9CF3-E96AF928C569}"/>
              </a:ext>
            </a:extLst>
          </p:cNvPr>
          <p:cNvSpPr/>
          <p:nvPr/>
        </p:nvSpPr>
        <p:spPr>
          <a:xfrm>
            <a:off x="8517045" y="2649222"/>
            <a:ext cx="501623" cy="47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6156EC9-8BC3-4A05-9C5E-153B78D696BD}"/>
              </a:ext>
            </a:extLst>
          </p:cNvPr>
          <p:cNvSpPr/>
          <p:nvPr/>
        </p:nvSpPr>
        <p:spPr>
          <a:xfrm>
            <a:off x="8494705" y="1881447"/>
            <a:ext cx="501623" cy="474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9699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0B9D51-1AD5-4A9B-8205-E39BC92CAC97}"/>
              </a:ext>
            </a:extLst>
          </p:cNvPr>
          <p:cNvSpPr txBox="1"/>
          <p:nvPr/>
        </p:nvSpPr>
        <p:spPr>
          <a:xfrm>
            <a:off x="928055" y="1869907"/>
            <a:ext cx="8112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Per la determinazione geometrica del piano di fondo è stato sfruttato l’algoritmo </a:t>
            </a:r>
            <a:r>
              <a:rPr lang="it-IT" sz="1800" i="1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RANSAC (</a:t>
            </a:r>
            <a:r>
              <a:rPr lang="it-IT" sz="1800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RANdom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SAmple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Consensus). 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Questo algoritmo effettua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la stima dei parametri per il modello matematico del terreno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, distinguendo i dati  in </a:t>
            </a:r>
            <a:r>
              <a:rPr lang="it-IT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outliers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e </a:t>
            </a:r>
            <a:r>
              <a:rPr lang="it-IT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inliers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sulla base della massima distanza plausibile per gli </a:t>
            </a:r>
            <a:r>
              <a:rPr lang="it-IT" sz="1800" i="1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inliers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dalla retta di fitting. 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Il valore di questo </a:t>
            </a:r>
            <a:r>
              <a:rPr lang="it-IT" sz="1800" dirty="0" err="1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iperparametro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da fornire all’algoritmo (</a:t>
            </a:r>
            <a:r>
              <a:rPr lang="it-IT" sz="1800" dirty="0" err="1">
                <a:solidFill>
                  <a:schemeClr val="bg2">
                    <a:lumMod val="25000"/>
                  </a:schemeClr>
                </a:solidFill>
                <a:effectLst/>
                <a:latin typeface="courier"/>
                <a:ea typeface="Palatino Linotype" panose="02040502050505030304" pitchFamily="18" charset="0"/>
                <a:cs typeface="Arial" panose="020B0604020202020204" pitchFamily="34" charset="0"/>
              </a:rPr>
              <a:t>maxDistance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nel codice) è stato scelto a seguito di vari tentativi. 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La retta di fitting per il terreno, viene descritta tramite la funzione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  <a:cs typeface="Arial" panose="020B0604020202020204" pitchFamily="34" charset="0"/>
              </a:rPr>
              <a:t>ransac_ground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, che in particolare porta in output, i parametri caratterizzanti la retta che modella il terreno</a:t>
            </a: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6B7133-9871-4BEA-9026-D1993F79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5009228"/>
            <a:ext cx="6886575" cy="93114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7E211E-5647-45DB-B626-550C9351CE24}"/>
              </a:ext>
            </a:extLst>
          </p:cNvPr>
          <p:cNvSpPr txBox="1"/>
          <p:nvPr/>
        </p:nvSpPr>
        <p:spPr>
          <a:xfrm>
            <a:off x="9923723" y="1083125"/>
            <a:ext cx="226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ransac_ground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8AA53F9-639C-4E3F-86FC-95C2028509CD}"/>
              </a:ext>
            </a:extLst>
          </p:cNvPr>
          <p:cNvSpPr/>
          <p:nvPr/>
        </p:nvSpPr>
        <p:spPr>
          <a:xfrm>
            <a:off x="842435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19A3DCDB-43DE-41FF-B959-C1259C2B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retta del terreno </a:t>
            </a:r>
          </a:p>
        </p:txBody>
      </p:sp>
    </p:spTree>
    <p:extLst>
      <p:ext uri="{BB962C8B-B14F-4D97-AF65-F5344CB8AC3E}">
        <p14:creationId xmlns:p14="http://schemas.microsoft.com/office/powerpoint/2010/main" val="1452364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02A6BB-5E82-49AE-AEE4-8B0DCFCDC000}"/>
              </a:ext>
            </a:extLst>
          </p:cNvPr>
          <p:cNvSpPr txBox="1"/>
          <p:nvPr/>
        </p:nvSpPr>
        <p:spPr>
          <a:xfrm>
            <a:off x="518224" y="2194322"/>
            <a:ext cx="54696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Il valore di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maxDistance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a seguito di alcuni tentativi, ha fatto raggiungere risultati ottimali quando scelto pari a 0.2.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Con valori più alti infatti l’algoritmo finiva per riconoscere come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inliers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al terreno, anche dei dati relativi a vigne alquanto basse o che presentavano zone folte solo vicino ai propri piedi.  In questo modo è stato possibile rilevare la locazione dei filari rispetto al sensore anche in casi come quello mostrato nel plot qui di fianco.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7A743A2-7ABB-4FFC-96D2-90153A66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77" y="1593567"/>
            <a:ext cx="5469621" cy="4969465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1F08391C-45E3-4C5C-AF6A-EF1985D78049}"/>
              </a:ext>
            </a:extLst>
          </p:cNvPr>
          <p:cNvSpPr/>
          <p:nvPr/>
        </p:nvSpPr>
        <p:spPr>
          <a:xfrm>
            <a:off x="7831394" y="3134032"/>
            <a:ext cx="604684" cy="58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49EACA7-9867-440F-BFE4-0D4B68B67FE2}"/>
              </a:ext>
            </a:extLst>
          </p:cNvPr>
          <p:cNvCxnSpPr>
            <a:cxnSpLocks/>
          </p:cNvCxnSpPr>
          <p:nvPr/>
        </p:nvCxnSpPr>
        <p:spPr>
          <a:xfrm flipV="1">
            <a:off x="5515897" y="3429000"/>
            <a:ext cx="2315497" cy="649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FC77746-A877-494F-BF29-48811AC910F1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372C261-83BF-4AE8-8C56-CACBB183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retta del terreno</a:t>
            </a:r>
            <a:endParaRPr lang="it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75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17C24B6A-533B-4314-B15A-FA328CCE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600" y="3768221"/>
            <a:ext cx="4753129" cy="308977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0B9D51-1AD5-4A9B-8205-E39BC92CAC97}"/>
              </a:ext>
            </a:extLst>
          </p:cNvPr>
          <p:cNvSpPr txBox="1"/>
          <p:nvPr/>
        </p:nvSpPr>
        <p:spPr>
          <a:xfrm>
            <a:off x="446022" y="4275726"/>
            <a:ext cx="8112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Durante l’esperimento, il sensore può essere involontariamente sottoposto a rollio o a traslazioni lungo l’asse z (relativamente al suo </a:t>
            </a:r>
            <a:r>
              <a:rPr lang="it-IT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frame</a:t>
            </a:r>
            <a:r>
              <a:rPr lang="it-IT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). Si nota infatti come le rette che individuano il terreno non sono fra loro coincidenti.</a:t>
            </a:r>
            <a:endParaRPr lang="it-IT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3B95343E-145D-4176-B67E-9D7B6CC45DF9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EED24E5-F649-4899-8B2C-A064E3D4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retta del terreno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366397-2287-433E-8ACE-84C39C0C3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5"/>
          <a:stretch/>
        </p:blipFill>
        <p:spPr>
          <a:xfrm>
            <a:off x="677334" y="2263474"/>
            <a:ext cx="6344444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33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E3B86-3694-461D-95C5-FB960929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65361" cy="3880773"/>
          </a:xfrm>
        </p:spPr>
        <p:txBody>
          <a:bodyPr/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risolvere ciò, per ogni struttura, tutti i dati vengono sottoposti ad una rototraslazione rigida, annullando l’inclinazione delle rette del terreno e riportando l’intera struttura all’origine di {D}.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Così facendo è possibile calcolare le distanze dei filari dal drone in modo coerente e calcolare, ad ogni istante, degli errori di posizione confrontabili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Per ogni struttura, è scelto come origine, il punto in cui la retta assume valore y=0.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La rototraslazione viene eseguita con la funzione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courier"/>
              </a:rPr>
              <a:t>points_rotation</a:t>
            </a:r>
            <a:endParaRPr lang="it-IT" dirty="0">
              <a:solidFill>
                <a:schemeClr val="bg2">
                  <a:lumMod val="25000"/>
                </a:schemeClr>
              </a:solidFill>
              <a:latin typeface="courier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00E62A5-34D5-4BF3-9453-FFE9676DC1D7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697C51-5C69-4C29-BC7E-7AB664A08078}"/>
              </a:ext>
            </a:extLst>
          </p:cNvPr>
          <p:cNvSpPr txBox="1"/>
          <p:nvPr/>
        </p:nvSpPr>
        <p:spPr>
          <a:xfrm>
            <a:off x="9843612" y="1251871"/>
            <a:ext cx="2344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courier"/>
              </a:rPr>
              <a:t>points_rotation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4F99F43-C3FF-4FC5-AED5-09361FF4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72" y="2194232"/>
            <a:ext cx="5565361" cy="8279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056EEA2-99CF-45A9-9079-EC6C61A8B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"/>
          <a:stretch/>
        </p:blipFill>
        <p:spPr>
          <a:xfrm>
            <a:off x="6442589" y="3259248"/>
            <a:ext cx="5648325" cy="671975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78A4046C-63BD-406B-AA0F-769690AE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allineamento con l’orizzonte</a:t>
            </a:r>
            <a:endParaRPr lang="it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6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F098572-7395-403F-AFEC-DDC1B7998425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3BFAA0C-95BE-4C37-AF5C-A22B20AF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39" y="1728592"/>
            <a:ext cx="5565361" cy="5129408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74108A8D-A547-4933-B43E-B65A9B284B11}"/>
              </a:ext>
            </a:extLst>
          </p:cNvPr>
          <p:cNvCxnSpPr>
            <a:cxnSpLocks/>
          </p:cNvCxnSpPr>
          <p:nvPr/>
        </p:nvCxnSpPr>
        <p:spPr>
          <a:xfrm flipH="1" flipV="1">
            <a:off x="9274175" y="3840480"/>
            <a:ext cx="15875" cy="257556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14A18-7211-4D20-941C-3DDCCD482080}"/>
              </a:ext>
            </a:extLst>
          </p:cNvPr>
          <p:cNvCxnSpPr>
            <a:cxnSpLocks/>
          </p:cNvCxnSpPr>
          <p:nvPr/>
        </p:nvCxnSpPr>
        <p:spPr>
          <a:xfrm>
            <a:off x="7086600" y="5585460"/>
            <a:ext cx="21875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68706A2-3281-4512-B7A2-0FE9C687E674}"/>
              </a:ext>
            </a:extLst>
          </p:cNvPr>
          <p:cNvCxnSpPr>
            <a:cxnSpLocks/>
          </p:cNvCxnSpPr>
          <p:nvPr/>
        </p:nvCxnSpPr>
        <p:spPr>
          <a:xfrm>
            <a:off x="9282112" y="3825241"/>
            <a:ext cx="7938" cy="19049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9F46A63-2267-46A9-80B9-56F4205AD1E7}"/>
              </a:ext>
            </a:extLst>
          </p:cNvPr>
          <p:cNvCxnSpPr>
            <a:cxnSpLocks/>
          </p:cNvCxnSpPr>
          <p:nvPr/>
        </p:nvCxnSpPr>
        <p:spPr>
          <a:xfrm>
            <a:off x="7102475" y="3832860"/>
            <a:ext cx="21875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olo 1">
            <a:extLst>
              <a:ext uri="{FF2B5EF4-FFF2-40B4-BE49-F238E27FC236}">
                <a16:creationId xmlns:a16="http://schemas.microsoft.com/office/drawing/2014/main" id="{C8A904AE-1AA4-4357-B82E-38F07903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allineamento con l’orizzonte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3D3C35D-CA66-4514-B2DA-F95C414A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18" y="2270124"/>
            <a:ext cx="6093641" cy="22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5205A2-189D-453B-9098-562C1C6E6EDC}"/>
              </a:ext>
            </a:extLst>
          </p:cNvPr>
          <p:cNvSpPr txBox="1"/>
          <p:nvPr/>
        </p:nvSpPr>
        <p:spPr>
          <a:xfrm>
            <a:off x="741166" y="2319679"/>
            <a:ext cx="68935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Selezionando i punti visti come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outliers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per l’algoritmo 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RANSAC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di fatto selezioniamo i punti candidati rappresentanti i filari.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Tra questi, vengono considerati solo i punti con z positivo (le vigne sta al di sopra del terreno!) e con valori di </a:t>
            </a:r>
            <a:r>
              <a:rPr lang="it-IT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tra -3 e 3 . Questo per evitare che l’algoritmo usi come filari principali , i filari che invece sono ad essi subito accanto.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Quest’ultima condizione non è troppo stringente, in quanto il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hlinkClick r:id="rId3"/>
              </a:rPr>
              <a:t>sesto d’impianto del vigneto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è sicuramente minore di 6 metri (3*2) e la distanza tra i due filari adiacenti, distano sicuramente più di 6 metri.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2D44728-449B-4CCB-BF7C-0F120540387D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5D85F44D-23AD-42D7-BD4D-EE981E87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regione di interesse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D41B3C-8E98-43E3-AB8E-A77603DC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94" r="14400"/>
          <a:stretch/>
        </p:blipFill>
        <p:spPr>
          <a:xfrm>
            <a:off x="8578645" y="3698357"/>
            <a:ext cx="3613355" cy="318176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63E26813-EB7D-4256-87D0-61CBE53E1AF7}"/>
              </a:ext>
            </a:extLst>
          </p:cNvPr>
          <p:cNvSpPr/>
          <p:nvPr/>
        </p:nvSpPr>
        <p:spPr>
          <a:xfrm>
            <a:off x="9689690" y="5383161"/>
            <a:ext cx="870155" cy="648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4140F7B-8220-4ACA-914E-3595B016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35" y="5194809"/>
            <a:ext cx="2286000" cy="16478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47F6D3-2925-4D82-AF9B-37B0B803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894" y="1930401"/>
            <a:ext cx="4225539" cy="16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7AB8322-2314-4A2E-8CC1-6B3CBD0D6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717" y="1359992"/>
            <a:ext cx="6579283" cy="5498008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B4693-07DA-4F71-BD37-21CB766AA58B}"/>
              </a:ext>
            </a:extLst>
          </p:cNvPr>
          <p:cNvSpPr txBox="1"/>
          <p:nvPr/>
        </p:nvSpPr>
        <p:spPr>
          <a:xfrm>
            <a:off x="1239160" y="1622955"/>
            <a:ext cx="4501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Ad esempio per la struttura 25, vengono selezionati correttamente quelli che risultano plottati in rosso.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93B8D0D-6758-45D6-B63C-ADB49BF0F9C3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F6C9577-B531-4CC5-AEA3-2D1E69B9E80B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</a:t>
            </a:r>
          </a:p>
          <a:p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4E2A8A-14D5-414E-AFAA-BF1620AEA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436" y="2745234"/>
            <a:ext cx="4635605" cy="4086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C7B5AA-7A52-4FB7-9BFF-5D40F464820D}"/>
              </a:ext>
            </a:extLst>
          </p:cNvPr>
          <p:cNvSpPr txBox="1"/>
          <p:nvPr/>
        </p:nvSpPr>
        <p:spPr>
          <a:xfrm>
            <a:off x="339508" y="3408571"/>
            <a:ext cx="3432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Facendolo per tutte le strutture, si ottiene 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6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8B454F-6B62-4FD5-B3AF-0BD57422B5CF}"/>
              </a:ext>
            </a:extLst>
          </p:cNvPr>
          <p:cNvSpPr txBox="1"/>
          <p:nvPr/>
        </p:nvSpPr>
        <p:spPr>
          <a:xfrm>
            <a:off x="849326" y="2500540"/>
            <a:ext cx="842467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 dati di interesse ottenuti sono stati divisi in due gruppi : quelli relativi al filare di sinistra e quelli relativi al filare di destra. </a:t>
            </a:r>
          </a:p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La separazione è stata fatta distinguendo i punti con 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coordinata y</a:t>
            </a:r>
            <a:r>
              <a:rPr lang="it-IT" sz="18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negativa e positiva. L’esplicazione di questa scelta è presentata nella slide successiva.</a:t>
            </a:r>
          </a:p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sz="18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Arial" panose="020B0604020202020204" pitchFamily="34" charset="0"/>
            </a:endParaRPr>
          </a:p>
          <a:p>
            <a:pPr lvl="0">
              <a:spcAft>
                <a:spcPts val="400"/>
              </a:spcAft>
              <a:buClr>
                <a:srgbClr val="92D050"/>
              </a:buClr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75A28B1-D99E-4338-AE6B-D45145A941C6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051E8F26-6FD7-4A87-AC3F-5DDA7060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regione di interesse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7F32D6-3821-4762-BE2C-26C45FB4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77" y="5259252"/>
            <a:ext cx="4368105" cy="13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F26F243-14C8-4A94-9CF1-DD6DF80EE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0685" y="476250"/>
            <a:ext cx="3560176" cy="32943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34B931-0DA2-42BD-8082-0E18DBE00701}"/>
              </a:ext>
            </a:extLst>
          </p:cNvPr>
          <p:cNvSpPr txBox="1"/>
          <p:nvPr/>
        </p:nvSpPr>
        <p:spPr>
          <a:xfrm>
            <a:off x="1097279" y="2236304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Sistema di coordinate del LiDAR  </a:t>
            </a:r>
            <a:r>
              <a:rPr lang="en-US" b="1" i="1" u="sng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{L}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Terna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levogira</a:t>
            </a:r>
            <a:endParaRPr lang="en-US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Asse x in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corrispondenza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della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testa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rotante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 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uscente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Asse z come 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figura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(asse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evidenziato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dalla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freccia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disegnata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sul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case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del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sensore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Asse y di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conseguenza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angoli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sono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crescenti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in senso </a:t>
            </a:r>
            <a:r>
              <a:rPr lang="en-US" u="sng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orario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partire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dalla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direzione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individuata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dall’asse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z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7FA373-DD4E-43CA-9F3D-668CC1CD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17" y="3429000"/>
            <a:ext cx="3305174" cy="29797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91D9C3-2C5A-4A0C-9260-204C9FDC856F}"/>
              </a:ext>
            </a:extLst>
          </p:cNvPr>
          <p:cNvSpPr txBox="1"/>
          <p:nvPr/>
        </p:nvSpPr>
        <p:spPr>
          <a:xfrm>
            <a:off x="84458" y="62089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dirty="0">
                <a:solidFill>
                  <a:srgbClr val="00B0F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(http://bucket.download.slamtec.com/5586c3ce11eda9f273746a8d06dc30eb55337382/LD601_SLAMTEC_rplidar_datasheet_S1_v1.0_en.pdf )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E10B8E20-657C-4C63-9C9C-D73E2797A0FE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all’esperimento – Sensori : </a:t>
            </a:r>
            <a:b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sz="3100" dirty="0" err="1">
                <a:solidFill>
                  <a:srgbClr val="92D050"/>
                </a:solidFill>
                <a:latin typeface="Palatino Linotype" panose="02040502050505030304" pitchFamily="18" charset="0"/>
              </a:rPr>
              <a:t>LiDAR</a:t>
            </a:r>
            <a:endParaRPr lang="it-IT" sz="31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70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051E8F26-6FD7-4A87-AC3F-5DDA7060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/>
              </a:rPr>
              <a:t>Valutazione della posizione :</a:t>
            </a:r>
            <a:br>
              <a:rPr lang="it-IT" dirty="0">
                <a:solidFill>
                  <a:srgbClr val="92D050"/>
                </a:solidFill>
                <a:latin typeface="Palatino Linotype"/>
              </a:rPr>
            </a:br>
            <a:r>
              <a:rPr lang="it-IT" dirty="0">
                <a:solidFill>
                  <a:srgbClr val="92D050"/>
                </a:solidFill>
                <a:latin typeface="Palatino Linotype"/>
              </a:rPr>
              <a:t>regione di interesse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57A096-05AB-45B4-B70A-83E4ED1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246" y="1853758"/>
            <a:ext cx="5534025" cy="1695450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2F58EC4-D178-49C7-A856-4D472F43562C}"/>
              </a:ext>
            </a:extLst>
          </p:cNvPr>
          <p:cNvCxnSpPr/>
          <p:nvPr/>
        </p:nvCxnSpPr>
        <p:spPr>
          <a:xfrm>
            <a:off x="64303" y="3395952"/>
            <a:ext cx="514718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EC02A63-44FA-47EF-8A41-D8CA5D41376C}"/>
              </a:ext>
            </a:extLst>
          </p:cNvPr>
          <p:cNvCxnSpPr/>
          <p:nvPr/>
        </p:nvCxnSpPr>
        <p:spPr>
          <a:xfrm>
            <a:off x="2490411" y="2453007"/>
            <a:ext cx="0" cy="94294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6B20CF-A27C-4F70-8B23-DCB9F18DE5AE}"/>
              </a:ext>
            </a:extLst>
          </p:cNvPr>
          <p:cNvSpPr txBox="1"/>
          <p:nvPr/>
        </p:nvSpPr>
        <p:spPr>
          <a:xfrm>
            <a:off x="5441779" y="3140598"/>
            <a:ext cx="404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600" dirty="0"/>
              <a:t>Caso ideale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63EA4E-A45D-48DA-AAA6-28201777C91B}"/>
              </a:ext>
            </a:extLst>
          </p:cNvPr>
          <p:cNvSpPr txBox="1"/>
          <p:nvPr/>
        </p:nvSpPr>
        <p:spPr>
          <a:xfrm>
            <a:off x="5416344" y="4504934"/>
            <a:ext cx="32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rebuchet MS" panose="020B0603020202020204" pitchFamily="34" charset="0"/>
              <a:buChar char="х"/>
            </a:pPr>
            <a:r>
              <a:rPr lang="it-IT" sz="1600" dirty="0"/>
              <a:t>Caso con massimo scostamento negativo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34B0A0-4148-4CCF-9A5C-0920A7540053}"/>
              </a:ext>
            </a:extLst>
          </p:cNvPr>
          <p:cNvSpPr txBox="1"/>
          <p:nvPr/>
        </p:nvSpPr>
        <p:spPr>
          <a:xfrm>
            <a:off x="5441779" y="6229481"/>
            <a:ext cx="3107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rebuchet MS" panose="020B0603020202020204" pitchFamily="34" charset="0"/>
              <a:buChar char="х"/>
            </a:pPr>
            <a:r>
              <a:rPr lang="it-IT" sz="1600" dirty="0"/>
              <a:t>Caso con massimo scostamento positivo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9C66B82-64BB-4B30-B28B-6D1131C6A24C}"/>
              </a:ext>
            </a:extLst>
          </p:cNvPr>
          <p:cNvSpPr txBox="1"/>
          <p:nvPr/>
        </p:nvSpPr>
        <p:spPr>
          <a:xfrm>
            <a:off x="2298601" y="3215219"/>
            <a:ext cx="368708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6126BF-989B-43EA-809B-731659F94346}"/>
              </a:ext>
            </a:extLst>
          </p:cNvPr>
          <p:cNvSpPr txBox="1"/>
          <p:nvPr/>
        </p:nvSpPr>
        <p:spPr>
          <a:xfrm>
            <a:off x="3205998" y="3188626"/>
            <a:ext cx="36550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+s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91070B-08C3-45EC-965E-D867D2A908DD}"/>
              </a:ext>
            </a:extLst>
          </p:cNvPr>
          <p:cNvSpPr txBox="1"/>
          <p:nvPr/>
        </p:nvSpPr>
        <p:spPr>
          <a:xfrm>
            <a:off x="1433418" y="3174558"/>
            <a:ext cx="368708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-s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AAF8066-A9D8-411A-9AB0-E3A323FA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246" y="3540957"/>
            <a:ext cx="5534025" cy="1695450"/>
          </a:xfrm>
          <a:prstGeom prst="rect">
            <a:avLst/>
          </a:prstGeom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8AA746C-6335-48E7-AFC2-F3FFE58F86CE}"/>
              </a:ext>
            </a:extLst>
          </p:cNvPr>
          <p:cNvCxnSpPr/>
          <p:nvPr/>
        </p:nvCxnSpPr>
        <p:spPr>
          <a:xfrm>
            <a:off x="64303" y="5083151"/>
            <a:ext cx="514718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AB5EB9-1E3E-4D5C-8B98-ADF06F7939EA}"/>
              </a:ext>
            </a:extLst>
          </p:cNvPr>
          <p:cNvSpPr txBox="1"/>
          <p:nvPr/>
        </p:nvSpPr>
        <p:spPr>
          <a:xfrm>
            <a:off x="2298601" y="4902418"/>
            <a:ext cx="365508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+s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CA764A1-FEEB-41B9-A9FF-D90D5ECD01E6}"/>
              </a:ext>
            </a:extLst>
          </p:cNvPr>
          <p:cNvSpPr txBox="1"/>
          <p:nvPr/>
        </p:nvSpPr>
        <p:spPr>
          <a:xfrm>
            <a:off x="3171241" y="4888589"/>
            <a:ext cx="50728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+2s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B46A831-D906-4E94-A099-964083AB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246" y="5162550"/>
            <a:ext cx="5534025" cy="1695450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42577D1-1A72-44EB-9CFF-C2A797A1D94B}"/>
              </a:ext>
            </a:extLst>
          </p:cNvPr>
          <p:cNvCxnSpPr/>
          <p:nvPr/>
        </p:nvCxnSpPr>
        <p:spPr>
          <a:xfrm>
            <a:off x="64303" y="6704744"/>
            <a:ext cx="514718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0972D8-78D1-4897-A881-4DB3F51EF4A5}"/>
              </a:ext>
            </a:extLst>
          </p:cNvPr>
          <p:cNvSpPr txBox="1"/>
          <p:nvPr/>
        </p:nvSpPr>
        <p:spPr>
          <a:xfrm>
            <a:off x="2353858" y="6525202"/>
            <a:ext cx="33741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-s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88E7171-FE67-46F9-9B49-0C2BA8DA1949}"/>
              </a:ext>
            </a:extLst>
          </p:cNvPr>
          <p:cNvSpPr txBox="1"/>
          <p:nvPr/>
        </p:nvSpPr>
        <p:spPr>
          <a:xfrm>
            <a:off x="1396531" y="6532019"/>
            <a:ext cx="508704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-2s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CCB5A536-A524-4A6B-9257-AF9DFBDA06FC}"/>
              </a:ext>
            </a:extLst>
          </p:cNvPr>
          <p:cNvSpPr/>
          <p:nvPr/>
        </p:nvSpPr>
        <p:spPr>
          <a:xfrm>
            <a:off x="1457859" y="2023768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3C6AEC82-2275-4CF2-AA96-86EE46502244}"/>
              </a:ext>
            </a:extLst>
          </p:cNvPr>
          <p:cNvSpPr/>
          <p:nvPr/>
        </p:nvSpPr>
        <p:spPr>
          <a:xfrm>
            <a:off x="3237692" y="2057378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02BE74A2-FDA4-42C7-B6A5-5DC05EB16C63}"/>
              </a:ext>
            </a:extLst>
          </p:cNvPr>
          <p:cNvSpPr/>
          <p:nvPr/>
        </p:nvSpPr>
        <p:spPr>
          <a:xfrm>
            <a:off x="1466643" y="3730082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BFB07A11-EFA9-4F62-8808-886DAABADDC0}"/>
              </a:ext>
            </a:extLst>
          </p:cNvPr>
          <p:cNvSpPr/>
          <p:nvPr/>
        </p:nvSpPr>
        <p:spPr>
          <a:xfrm>
            <a:off x="3237692" y="3744684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8149A35-B504-47CA-9BCE-9FBDD5F06F5C}"/>
              </a:ext>
            </a:extLst>
          </p:cNvPr>
          <p:cNvSpPr/>
          <p:nvPr/>
        </p:nvSpPr>
        <p:spPr>
          <a:xfrm>
            <a:off x="3252281" y="5407478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8886825A-765A-43D6-A06F-12F704C931B9}"/>
              </a:ext>
            </a:extLst>
          </p:cNvPr>
          <p:cNvSpPr/>
          <p:nvPr/>
        </p:nvSpPr>
        <p:spPr>
          <a:xfrm>
            <a:off x="1460811" y="5415256"/>
            <a:ext cx="299057" cy="1144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6F5FEF-2453-489E-AA60-5F42E54B46CD}"/>
              </a:ext>
            </a:extLst>
          </p:cNvPr>
          <p:cNvSpPr txBox="1"/>
          <p:nvPr/>
        </p:nvSpPr>
        <p:spPr>
          <a:xfrm>
            <a:off x="8157864" y="939231"/>
            <a:ext cx="3698795" cy="42473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Il sesto d’impianto del vigneto è </a:t>
            </a:r>
            <a:r>
              <a:rPr lang="it-IT" i="1" dirty="0">
                <a:latin typeface="Palatino Linotype" panose="02040502050505030304" pitchFamily="18" charset="0"/>
              </a:rPr>
              <a:t>2s</a:t>
            </a:r>
          </a:p>
          <a:p>
            <a:endParaRPr lang="it-IT" i="1" dirty="0">
              <a:latin typeface="Palatino Linotype" panose="0204050205050503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In rosso vengono riportate le coordinate che i filari avrebbero nel sistema di coordinate mobile del drone {D}, ove quindi il drone ha sempre coordinata nulla.</a:t>
            </a:r>
          </a:p>
          <a:p>
            <a:endParaRPr lang="it-IT" dirty="0">
              <a:latin typeface="Palatino Linotype" panose="0204050205050503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Per cui il drone può spostarsi al più in </a:t>
            </a:r>
            <a:r>
              <a:rPr lang="it-IT" i="1" dirty="0">
                <a:latin typeface="Palatino Linotype" panose="02040502050505030304" pitchFamily="18" charset="0"/>
              </a:rPr>
              <a:t>[-</a:t>
            </a:r>
            <a:r>
              <a:rPr lang="it-IT" i="1" dirty="0" err="1">
                <a:latin typeface="Palatino Linotype" panose="02040502050505030304" pitchFamily="18" charset="0"/>
              </a:rPr>
              <a:t>s,s</a:t>
            </a:r>
            <a:r>
              <a:rPr lang="it-IT" i="1" dirty="0">
                <a:latin typeface="Palatino Linotype" panose="02040502050505030304" pitchFamily="18" charset="0"/>
              </a:rPr>
              <a:t>] </a:t>
            </a:r>
            <a:r>
              <a:rPr lang="it-IT" dirty="0">
                <a:latin typeface="Palatino Linotype" panose="02040502050505030304" pitchFamily="18" charset="0"/>
              </a:rPr>
              <a:t>in</a:t>
            </a:r>
            <a:r>
              <a:rPr lang="it-IT" i="1" dirty="0">
                <a:latin typeface="Palatino Linotype" panose="02040502050505030304" pitchFamily="18" charset="0"/>
              </a:rPr>
              <a:t> </a:t>
            </a:r>
            <a:r>
              <a:rPr lang="it-IT" i="1" dirty="0" err="1">
                <a:latin typeface="Palatino Linotype" panose="02040502050505030304" pitchFamily="18" charset="0"/>
              </a:rPr>
              <a:t>sway</a:t>
            </a:r>
            <a:r>
              <a:rPr lang="it-IT" dirty="0">
                <a:latin typeface="Palatino Linotype" panose="02040502050505030304" pitchFamily="18" charset="0"/>
              </a:rPr>
              <a:t> (nel </a:t>
            </a:r>
            <a:r>
              <a:rPr lang="it-IT" i="1" dirty="0">
                <a:latin typeface="Palatino Linotype" panose="02040502050505030304" pitchFamily="18" charset="0"/>
              </a:rPr>
              <a:t>frame</a:t>
            </a:r>
            <a:r>
              <a:rPr lang="it-IT" dirty="0">
                <a:latin typeface="Palatino Linotype" panose="02040502050505030304" pitchFamily="18" charset="0"/>
              </a:rPr>
              <a:t> fisso </a:t>
            </a:r>
            <a:r>
              <a:rPr lang="it-IT" i="1" dirty="0" err="1">
                <a:latin typeface="Palatino Linotype" panose="02040502050505030304" pitchFamily="18" charset="0"/>
              </a:rPr>
              <a:t>Spatial</a:t>
            </a:r>
            <a:r>
              <a:rPr lang="it-IT" dirty="0">
                <a:latin typeface="Palatino Linotype" panose="02040502050505030304" pitchFamily="18" charset="0"/>
              </a:rPr>
              <a:t> {S}) ; nel sistema di coordinate del drone {D} il filare a sinistra può avere coordinata y all’interno dell’intervallo </a:t>
            </a:r>
            <a:r>
              <a:rPr lang="it-IT" i="1" dirty="0">
                <a:latin typeface="Palatino Linotype" panose="02040502050505030304" pitchFamily="18" charset="0"/>
              </a:rPr>
              <a:t>[-2s,0]</a:t>
            </a:r>
            <a:r>
              <a:rPr lang="it-IT" dirty="0">
                <a:latin typeface="Palatino Linotype" panose="02040502050505030304" pitchFamily="18" charset="0"/>
              </a:rPr>
              <a:t> e il filare di destra, </a:t>
            </a:r>
            <a:r>
              <a:rPr lang="it-IT" i="1" dirty="0">
                <a:latin typeface="Palatino Linotype" panose="02040502050505030304" pitchFamily="18" charset="0"/>
              </a:rPr>
              <a:t>[0,2s]</a:t>
            </a:r>
            <a:r>
              <a:rPr lang="it-IT" dirty="0">
                <a:latin typeface="Palatino Linotype" panose="02040502050505030304" pitchFamily="18" charset="0"/>
              </a:rPr>
              <a:t>.  </a:t>
            </a:r>
          </a:p>
        </p:txBody>
      </p:sp>
      <p:pic>
        <p:nvPicPr>
          <p:cNvPr id="7" name="Elemento grafico 6" descr="Quadrirotore con riempimento a tinta unita">
            <a:extLst>
              <a:ext uri="{FF2B5EF4-FFF2-40B4-BE49-F238E27FC236}">
                <a16:creationId xmlns:a16="http://schemas.microsoft.com/office/drawing/2014/main" id="{DFCE1564-95BB-4D64-AE92-3B172DD9B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9345" y="2148226"/>
            <a:ext cx="735917" cy="735917"/>
          </a:xfrm>
          <a:prstGeom prst="rect">
            <a:avLst/>
          </a:prstGeom>
        </p:spPr>
      </p:pic>
      <p:pic>
        <p:nvPicPr>
          <p:cNvPr id="42" name="Elemento grafico 41" descr="Quadrirotore con riempimento a tinta unita">
            <a:extLst>
              <a:ext uri="{FF2B5EF4-FFF2-40B4-BE49-F238E27FC236}">
                <a16:creationId xmlns:a16="http://schemas.microsoft.com/office/drawing/2014/main" id="{DE93530C-AA2D-482F-AE0F-A7D9D8E3F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212" y="3644013"/>
            <a:ext cx="735917" cy="735917"/>
          </a:xfrm>
          <a:prstGeom prst="rect">
            <a:avLst/>
          </a:prstGeom>
        </p:spPr>
      </p:pic>
      <p:pic>
        <p:nvPicPr>
          <p:cNvPr id="48" name="Elemento grafico 47" descr="Quadrirotore con riempimento a tinta unita">
            <a:extLst>
              <a:ext uri="{FF2B5EF4-FFF2-40B4-BE49-F238E27FC236}">
                <a16:creationId xmlns:a16="http://schemas.microsoft.com/office/drawing/2014/main" id="{B449ABB4-051D-451C-9DC9-54AF38E84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7803" y="5479435"/>
            <a:ext cx="735917" cy="7359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59BF01-B176-4A32-9F38-B4F6B3E3D9AC}"/>
              </a:ext>
            </a:extLst>
          </p:cNvPr>
          <p:cNvSpPr txBox="1"/>
          <p:nvPr/>
        </p:nvSpPr>
        <p:spPr>
          <a:xfrm>
            <a:off x="5549726" y="1909996"/>
            <a:ext cx="13649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i="1" dirty="0"/>
              <a:t>Frame {D}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7591786-A34D-489A-9E71-6201BE9D7C5B}"/>
              </a:ext>
            </a:extLst>
          </p:cNvPr>
          <p:cNvCxnSpPr/>
          <p:nvPr/>
        </p:nvCxnSpPr>
        <p:spPr>
          <a:xfrm>
            <a:off x="1649353" y="4140206"/>
            <a:ext cx="0" cy="94294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7D41243-E40C-4223-A851-74C4A01938A5}"/>
              </a:ext>
            </a:extLst>
          </p:cNvPr>
          <p:cNvSpPr txBox="1"/>
          <p:nvPr/>
        </p:nvSpPr>
        <p:spPr>
          <a:xfrm>
            <a:off x="1433418" y="4861757"/>
            <a:ext cx="365508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0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E0750D4-860C-46B8-A200-C087408D7123}"/>
              </a:ext>
            </a:extLst>
          </p:cNvPr>
          <p:cNvCxnSpPr/>
          <p:nvPr/>
        </p:nvCxnSpPr>
        <p:spPr>
          <a:xfrm>
            <a:off x="3417072" y="5761799"/>
            <a:ext cx="0" cy="94294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86C8C74-6214-4CDD-B1CB-44976F56E2D9}"/>
              </a:ext>
            </a:extLst>
          </p:cNvPr>
          <p:cNvSpPr txBox="1"/>
          <p:nvPr/>
        </p:nvSpPr>
        <p:spPr>
          <a:xfrm>
            <a:off x="3272631" y="6508503"/>
            <a:ext cx="288882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it-IT" sz="1400" dirty="0"/>
              <a:t>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74B463-6B1A-432D-A0FF-38F01C33A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805" y="5896683"/>
            <a:ext cx="32956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9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D9EA74-31F4-4EF0-B34F-AD5743E3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6750421" cy="1320800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Introduzione dei frame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8C14BE-BB6B-49AC-8BFD-6763F1AA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4325372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>
                <a:latin typeface="Palatino Linotype" panose="02040502050505030304" pitchFamily="18" charset="0"/>
              </a:rPr>
              <a:t>Introduciamo un sistema di coordinate fisso {S} , ‘attaccato’ al terreno . Le coordinate x e y della sua origine coincidono con quelle del punto medio delle vigne rilevate al primo istante.</a:t>
            </a:r>
          </a:p>
          <a:p>
            <a:pPr>
              <a:lnSpc>
                <a:spcPct val="90000"/>
              </a:lnSpc>
            </a:pPr>
            <a:r>
              <a:rPr lang="it-IT" dirty="0">
                <a:latin typeface="Palatino Linotype" panose="02040502050505030304" pitchFamily="18" charset="0"/>
              </a:rPr>
              <a:t>Per il drone, ragionevolmente viene introdotto un frame mobile {D} , solidale ad esso, che si mantiene ad una altezza di 2.5 metri rispetto a {S}. La sua origine è individuata dal centro di massa del drone.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6E935AD-F76B-4361-BD3A-CCE826D1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49" y="1543185"/>
            <a:ext cx="5393095" cy="4567393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B145210-9C25-43D0-BF14-06D3F1F0594B}"/>
              </a:ext>
            </a:extLst>
          </p:cNvPr>
          <p:cNvCxnSpPr/>
          <p:nvPr/>
        </p:nvCxnSpPr>
        <p:spPr>
          <a:xfrm flipV="1">
            <a:off x="8220269" y="3685592"/>
            <a:ext cx="0" cy="1735494"/>
          </a:xfrm>
          <a:prstGeom prst="line">
            <a:avLst/>
          </a:prstGeom>
          <a:ln w="76200">
            <a:solidFill>
              <a:srgbClr val="007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1517414-3278-4CCE-A59A-FC75AAA89517}"/>
              </a:ext>
            </a:extLst>
          </p:cNvPr>
          <p:cNvCxnSpPr/>
          <p:nvPr/>
        </p:nvCxnSpPr>
        <p:spPr>
          <a:xfrm flipV="1">
            <a:off x="9689405" y="3572443"/>
            <a:ext cx="0" cy="1735494"/>
          </a:xfrm>
          <a:prstGeom prst="line">
            <a:avLst/>
          </a:prstGeom>
          <a:ln w="76200">
            <a:solidFill>
              <a:srgbClr val="007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CD5D78C-F309-404B-B954-09E6DF87EEB9}"/>
              </a:ext>
            </a:extLst>
          </p:cNvPr>
          <p:cNvCxnSpPr/>
          <p:nvPr/>
        </p:nvCxnSpPr>
        <p:spPr>
          <a:xfrm flipH="1" flipV="1">
            <a:off x="8696503" y="4873752"/>
            <a:ext cx="279172" cy="547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F97C61C-7D01-49A1-899B-663F295FE1DE}"/>
              </a:ext>
            </a:extLst>
          </p:cNvPr>
          <p:cNvCxnSpPr>
            <a:cxnSpLocks/>
          </p:cNvCxnSpPr>
          <p:nvPr/>
        </p:nvCxnSpPr>
        <p:spPr>
          <a:xfrm flipV="1">
            <a:off x="8975675" y="5314815"/>
            <a:ext cx="476233" cy="8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C2B9303-BC67-41EF-90A4-F0FB97206E5B}"/>
              </a:ext>
            </a:extLst>
          </p:cNvPr>
          <p:cNvCxnSpPr>
            <a:cxnSpLocks/>
          </p:cNvCxnSpPr>
          <p:nvPr/>
        </p:nvCxnSpPr>
        <p:spPr>
          <a:xfrm>
            <a:off x="8968894" y="5421086"/>
            <a:ext cx="6781" cy="5640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A0A16F-C588-4A52-A23C-8912A5276333}"/>
              </a:ext>
            </a:extLst>
          </p:cNvPr>
          <p:cNvSpPr txBox="1"/>
          <p:nvPr/>
        </p:nvSpPr>
        <p:spPr>
          <a:xfrm>
            <a:off x="8562700" y="5293018"/>
            <a:ext cx="6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{S}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844BF48-142A-4890-B2BD-C31835317A25}"/>
              </a:ext>
            </a:extLst>
          </p:cNvPr>
          <p:cNvCxnSpPr/>
          <p:nvPr/>
        </p:nvCxnSpPr>
        <p:spPr>
          <a:xfrm flipH="1" flipV="1">
            <a:off x="8646265" y="3902728"/>
            <a:ext cx="279172" cy="547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D4B560C-5879-4615-80A4-336449E52FA0}"/>
              </a:ext>
            </a:extLst>
          </p:cNvPr>
          <p:cNvCxnSpPr>
            <a:cxnSpLocks/>
          </p:cNvCxnSpPr>
          <p:nvPr/>
        </p:nvCxnSpPr>
        <p:spPr>
          <a:xfrm flipV="1">
            <a:off x="8925437" y="4343791"/>
            <a:ext cx="476233" cy="8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66F82DE-8B2E-453F-9614-3E2315ED3B51}"/>
              </a:ext>
            </a:extLst>
          </p:cNvPr>
          <p:cNvCxnSpPr>
            <a:cxnSpLocks/>
          </p:cNvCxnSpPr>
          <p:nvPr/>
        </p:nvCxnSpPr>
        <p:spPr>
          <a:xfrm>
            <a:off x="8918656" y="4450062"/>
            <a:ext cx="0" cy="5877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CA5240F-5F75-4BF2-AC44-AF33120B1D8F}"/>
              </a:ext>
            </a:extLst>
          </p:cNvPr>
          <p:cNvSpPr txBox="1"/>
          <p:nvPr/>
        </p:nvSpPr>
        <p:spPr>
          <a:xfrm>
            <a:off x="8512462" y="4321994"/>
            <a:ext cx="6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{D}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716740C-4D80-4373-AEB2-6094966D53FB}"/>
              </a:ext>
            </a:extLst>
          </p:cNvPr>
          <p:cNvSpPr txBox="1"/>
          <p:nvPr/>
        </p:nvSpPr>
        <p:spPr>
          <a:xfrm>
            <a:off x="8413279" y="5037816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FF0000"/>
                </a:solidFill>
              </a:rPr>
              <a:t>xs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717C8E-90E8-4CE0-8C0E-D3666107CCFE}"/>
              </a:ext>
            </a:extLst>
          </p:cNvPr>
          <p:cNvSpPr txBox="1"/>
          <p:nvPr/>
        </p:nvSpPr>
        <p:spPr>
          <a:xfrm>
            <a:off x="9122094" y="5314815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92D050"/>
                </a:solidFill>
              </a:rPr>
              <a:t>ys</a:t>
            </a:r>
            <a:endParaRPr lang="it-IT" sz="1200" dirty="0">
              <a:solidFill>
                <a:srgbClr val="92D05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E9E844-6078-4068-8F9F-522F26E50153}"/>
              </a:ext>
            </a:extLst>
          </p:cNvPr>
          <p:cNvSpPr txBox="1"/>
          <p:nvPr/>
        </p:nvSpPr>
        <p:spPr>
          <a:xfrm>
            <a:off x="8656123" y="5896286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0070C0"/>
                </a:solidFill>
              </a:rPr>
              <a:t>zs</a:t>
            </a:r>
            <a:endParaRPr lang="it-IT" sz="1200" dirty="0">
              <a:solidFill>
                <a:srgbClr val="0070C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6B2790C-95D7-4B4E-8428-28B356A0E578}"/>
              </a:ext>
            </a:extLst>
          </p:cNvPr>
          <p:cNvSpPr txBox="1"/>
          <p:nvPr/>
        </p:nvSpPr>
        <p:spPr>
          <a:xfrm>
            <a:off x="8413279" y="4065877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FF0000"/>
                </a:solidFill>
              </a:rPr>
              <a:t>xd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A96A127-3D1F-4686-8328-B14C9C833F6D}"/>
              </a:ext>
            </a:extLst>
          </p:cNvPr>
          <p:cNvSpPr txBox="1"/>
          <p:nvPr/>
        </p:nvSpPr>
        <p:spPr>
          <a:xfrm>
            <a:off x="9122094" y="4342876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92D050"/>
                </a:solidFill>
              </a:rPr>
              <a:t>yd</a:t>
            </a:r>
            <a:endParaRPr lang="it-IT" sz="1200" dirty="0">
              <a:solidFill>
                <a:srgbClr val="92D05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150349D-F156-4581-8B1F-E861A3AD9CF4}"/>
              </a:ext>
            </a:extLst>
          </p:cNvPr>
          <p:cNvSpPr txBox="1"/>
          <p:nvPr/>
        </p:nvSpPr>
        <p:spPr>
          <a:xfrm>
            <a:off x="9006616" y="4735252"/>
            <a:ext cx="46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0070C0"/>
                </a:solidFill>
              </a:rPr>
              <a:t>zd</a:t>
            </a:r>
            <a:endParaRPr lang="it-IT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1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8B454F-6B62-4FD5-B3AF-0BD57422B5CF}"/>
              </a:ext>
            </a:extLst>
          </p:cNvPr>
          <p:cNvSpPr txBox="1"/>
          <p:nvPr/>
        </p:nvSpPr>
        <p:spPr>
          <a:xfrm>
            <a:off x="849326" y="2500540"/>
            <a:ext cx="842467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sz="18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Inizialmente, era stata pensata a una via alternativa per la selezione dei punti di interesse :</a:t>
            </a:r>
          </a:p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Definizione di una retta perpendicolare al terreno che ‘scorre’ lungo la retta del terreno valutando il numero di punti relativamente molto vicini ad essa.</a:t>
            </a:r>
          </a:p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Quando questo numero raggiunge una certa percentuale rispetto al numero di </a:t>
            </a:r>
            <a:r>
              <a:rPr lang="it-IT" i="1" dirty="0" err="1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outliers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al terreno, l’ascissa della retta perpendicolare viene salvata,  rappresentando la coordinata x di uno delle due viti.</a:t>
            </a:r>
          </a:p>
          <a:p>
            <a:pPr marL="285750" lvl="0" indent="-285750">
              <a:spcAft>
                <a:spcPts val="4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Questo metodo però, oltre a essere </a:t>
            </a:r>
            <a:r>
              <a:rPr lang="it-IT" dirty="0" err="1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computazionalmente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dispendioso, risulterebbe poco robusto per acquisizioni con pochi dati </a:t>
            </a:r>
            <a:r>
              <a:rPr lang="it-IT" i="1" dirty="0" err="1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outliers</a:t>
            </a:r>
            <a:r>
              <a:rPr lang="it-IT" i="1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(come la 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  <a:hlinkClick r:id="rId3" action="ppaction://hlinksldjump"/>
              </a:rPr>
              <a:t>struttura 341</a:t>
            </a:r>
            <a:r>
              <a:rPr lang="it-IT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D458D32-9827-44E5-805F-CD7D8FAE4EFF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2B87A62-89CD-4B80-8B32-1120A330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Valutazione della posizione – </a:t>
            </a:r>
            <a:b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Regione di interesse</a:t>
            </a:r>
          </a:p>
        </p:txBody>
      </p:sp>
    </p:spTree>
    <p:extLst>
      <p:ext uri="{BB962C8B-B14F-4D97-AF65-F5344CB8AC3E}">
        <p14:creationId xmlns:p14="http://schemas.microsoft.com/office/powerpoint/2010/main" val="1339051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6605E1C-8A15-4E91-944F-AA3795167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4826" y="3113309"/>
            <a:ext cx="5487174" cy="3808917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9D03C2-F36A-46A2-BB15-01837140A7A1}"/>
              </a:ext>
            </a:extLst>
          </p:cNvPr>
          <p:cNvSpPr txBox="1"/>
          <p:nvPr/>
        </p:nvSpPr>
        <p:spPr>
          <a:xfrm>
            <a:off x="743401" y="1815882"/>
            <a:ext cx="56122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Per le coordinate dei filari, stimate ad ogni acquisizione,  si assegnano valori come segue :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Il valore della coordinata y viene calcolata come media delle y dei punti che compongono il filare.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Il valore della coordinata z (altezza della vigna), viene messa pari alla massima z dei punti che individuano il filare</a:t>
            </a:r>
          </a:p>
          <a:p>
            <a:endParaRPr lang="it-IT" dirty="0">
              <a:latin typeface="Palatino Linotype" panose="02040502050505030304" pitchFamily="18" charset="0"/>
            </a:endParaRPr>
          </a:p>
          <a:p>
            <a:r>
              <a:rPr lang="it-IT" dirty="0">
                <a:latin typeface="Palatino Linotype" panose="02040502050505030304" pitchFamily="18" charset="0"/>
              </a:rPr>
              <a:t>L’altezza del filare sarà ovviamente un’informazione poco rilevante ai fini della stima della posizione del drone.</a:t>
            </a:r>
          </a:p>
          <a:p>
            <a:r>
              <a:rPr lang="it-IT" dirty="0">
                <a:latin typeface="Palatino Linotype" panose="02040502050505030304" pitchFamily="18" charset="0"/>
              </a:rPr>
              <a:t>Essa viene usata ai soli scopi di visualizzazione finale e di debug.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6DE257F-B02D-4528-8FC5-2CD060D56E4F}"/>
              </a:ext>
            </a:extLst>
          </p:cNvPr>
          <p:cNvSpPr/>
          <p:nvPr/>
        </p:nvSpPr>
        <p:spPr>
          <a:xfrm>
            <a:off x="8290714" y="3939541"/>
            <a:ext cx="244965" cy="210155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12CC73B-AD38-442E-9EFD-36492EC2BDA4}"/>
              </a:ext>
            </a:extLst>
          </p:cNvPr>
          <p:cNvSpPr/>
          <p:nvPr/>
        </p:nvSpPr>
        <p:spPr>
          <a:xfrm>
            <a:off x="10764538" y="3769887"/>
            <a:ext cx="244965" cy="22639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666875D-8AC6-42DE-AC3C-992A87DA107E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8413197" y="3939541"/>
            <a:ext cx="0" cy="209434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EE537D46-EDE7-4F1B-A2A9-8147F44B8EBB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10864443" y="3769887"/>
            <a:ext cx="22578" cy="2350697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D42D3A6-9055-4829-916D-B794DE82A77A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geometric_positionCheck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1392A46F-1D5A-4226-A536-43CE4CD29546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Valutazione della posizione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73CABC-DF5C-4E70-91E8-D114F1B9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85" y="1297161"/>
            <a:ext cx="4521433" cy="15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53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B68F709-E228-460A-87EE-19043D42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80" y="4987325"/>
            <a:ext cx="6362569" cy="1604669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Per il calcolo dell’errore e correzione di posizione, si farà riferimento solo alla direzione di </a:t>
            </a:r>
            <a:r>
              <a:rPr lang="it-IT" i="1" dirty="0" err="1">
                <a:latin typeface="Palatino Linotype" panose="02040502050505030304" pitchFamily="18" charset="0"/>
              </a:rPr>
              <a:t>sway</a:t>
            </a:r>
            <a:r>
              <a:rPr lang="it-IT" dirty="0">
                <a:latin typeface="Palatino Linotype" panose="02040502050505030304" pitchFamily="18" charset="0"/>
              </a:rPr>
              <a:t> del drone (lungo y).</a:t>
            </a:r>
          </a:p>
          <a:p>
            <a:r>
              <a:rPr lang="it-IT" dirty="0">
                <a:latin typeface="Palatino Linotype" panose="02040502050505030304" pitchFamily="18" charset="0"/>
              </a:rPr>
              <a:t>Le posizioni precedentemente determinate dei filari, fanno riferimento a coordinate nel sistema di riferimento del drone {D}. Ovvero, il drone risulterà sempre posizionato in zero.</a:t>
            </a:r>
          </a:p>
          <a:p>
            <a:r>
              <a:rPr lang="it-IT" dirty="0">
                <a:latin typeface="Palatino Linotype" panose="02040502050505030304" pitchFamily="18" charset="0"/>
              </a:rPr>
              <a:t>È stata calcolata la correzione di posizione, tenuto conto che la posizione desiderata è </a:t>
            </a:r>
            <a:r>
              <a:rPr lang="it-IT" dirty="0" err="1">
                <a:latin typeface="Palatino Linotype" panose="02040502050505030304" pitchFamily="18" charset="0"/>
              </a:rPr>
              <a:t>des_y</a:t>
            </a:r>
            <a:r>
              <a:rPr lang="it-IT" dirty="0">
                <a:latin typeface="Palatino Linotype" panose="02040502050505030304" pitchFamily="18" charset="0"/>
              </a:rPr>
              <a:t> = 0 ( nel sistema di riferimento fisso </a:t>
            </a:r>
            <a:r>
              <a:rPr lang="it-IT" i="1" dirty="0" err="1">
                <a:latin typeface="Palatino Linotype" panose="02040502050505030304" pitchFamily="18" charset="0"/>
              </a:rPr>
              <a:t>Spatial</a:t>
            </a:r>
            <a:r>
              <a:rPr lang="it-IT" dirty="0">
                <a:latin typeface="Palatino Linotype" panose="02040502050505030304" pitchFamily="18" charset="0"/>
              </a:rPr>
              <a:t> {S}), e che in {D}, idealmente il drone dovrebbe stare nel punto medio tra le posizioni dei filari</a:t>
            </a:r>
            <a:r>
              <a:rPr lang="it-IT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226C9A0-1158-4F0B-A772-1ADA8C9D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897" y="1690688"/>
            <a:ext cx="1813048" cy="497783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978D902-7FC9-4E7A-B62C-F4F77FFCBFC6}"/>
              </a:ext>
            </a:extLst>
          </p:cNvPr>
          <p:cNvCxnSpPr/>
          <p:nvPr/>
        </p:nvCxnSpPr>
        <p:spPr>
          <a:xfrm>
            <a:off x="10682514" y="885371"/>
            <a:ext cx="0" cy="805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E167A72-3E84-4FEA-A655-EE3817D0238E}"/>
              </a:ext>
            </a:extLst>
          </p:cNvPr>
          <p:cNvCxnSpPr>
            <a:cxnSpLocks/>
          </p:cNvCxnSpPr>
          <p:nvPr/>
        </p:nvCxnSpPr>
        <p:spPr>
          <a:xfrm>
            <a:off x="11589656" y="1270000"/>
            <a:ext cx="0" cy="420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091FDE-AABC-4916-AFB4-499DA4A48D01}"/>
              </a:ext>
            </a:extLst>
          </p:cNvPr>
          <p:cNvSpPr txBox="1"/>
          <p:nvPr/>
        </p:nvSpPr>
        <p:spPr>
          <a:xfrm>
            <a:off x="9985828" y="440323"/>
            <a:ext cx="139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N° struttura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BD1988-F0D5-4A21-93E1-7E56B13A5507}"/>
              </a:ext>
            </a:extLst>
          </p:cNvPr>
          <p:cNvSpPr txBox="1"/>
          <p:nvPr/>
        </p:nvSpPr>
        <p:spPr>
          <a:xfrm>
            <a:off x="10936614" y="865450"/>
            <a:ext cx="13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Correzione</a:t>
            </a:r>
            <a:r>
              <a:rPr lang="it-IT" dirty="0"/>
              <a:t> 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54C3540-1ED8-469E-819B-450821BC008C}"/>
              </a:ext>
            </a:extLst>
          </p:cNvPr>
          <p:cNvSpPr/>
          <p:nvPr/>
        </p:nvSpPr>
        <p:spPr>
          <a:xfrm>
            <a:off x="6981371" y="5063855"/>
            <a:ext cx="2292631" cy="5676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F1F8D0-DC2C-42E1-806F-4E89EB850B81}"/>
              </a:ext>
            </a:extLst>
          </p:cNvPr>
          <p:cNvCxnSpPr>
            <a:cxnSpLocks/>
          </p:cNvCxnSpPr>
          <p:nvPr/>
        </p:nvCxnSpPr>
        <p:spPr>
          <a:xfrm>
            <a:off x="7097486" y="4409730"/>
            <a:ext cx="624114" cy="61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olo 1">
            <a:extLst>
              <a:ext uri="{FF2B5EF4-FFF2-40B4-BE49-F238E27FC236}">
                <a16:creationId xmlns:a16="http://schemas.microsoft.com/office/drawing/2014/main" id="{2DD2DE24-AE05-49FF-AE25-AEB76DEC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Valutazione della posizione – </a:t>
            </a:r>
            <a:b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Correzione</a:t>
            </a:r>
          </a:p>
        </p:txBody>
      </p:sp>
    </p:spTree>
    <p:extLst>
      <p:ext uri="{BB962C8B-B14F-4D97-AF65-F5344CB8AC3E}">
        <p14:creationId xmlns:p14="http://schemas.microsoft.com/office/powerpoint/2010/main" val="2512945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73180" cy="388077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Nel caso in cui l’algoritmo non fosse riuscito a trovare dati sufficientemente informativi, che consentissero di estrarre la posizione dei filari, le variabili vengono aggiornate a valore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NaN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. Durante il plot successivo del l’ambiente infatti queste verranno ignorate.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226C9A0-1158-4F0B-A772-1ADA8C9D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97" y="1690688"/>
            <a:ext cx="1813048" cy="4977836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978D902-7FC9-4E7A-B62C-F4F77FFCBFC6}"/>
              </a:ext>
            </a:extLst>
          </p:cNvPr>
          <p:cNvCxnSpPr/>
          <p:nvPr/>
        </p:nvCxnSpPr>
        <p:spPr>
          <a:xfrm>
            <a:off x="10682514" y="885371"/>
            <a:ext cx="0" cy="805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E167A72-3E84-4FEA-A655-EE3817D0238E}"/>
              </a:ext>
            </a:extLst>
          </p:cNvPr>
          <p:cNvCxnSpPr>
            <a:cxnSpLocks/>
          </p:cNvCxnSpPr>
          <p:nvPr/>
        </p:nvCxnSpPr>
        <p:spPr>
          <a:xfrm>
            <a:off x="11589656" y="1270000"/>
            <a:ext cx="0" cy="420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091FDE-AABC-4916-AFB4-499DA4A48D01}"/>
              </a:ext>
            </a:extLst>
          </p:cNvPr>
          <p:cNvSpPr txBox="1"/>
          <p:nvPr/>
        </p:nvSpPr>
        <p:spPr>
          <a:xfrm>
            <a:off x="9985828" y="440323"/>
            <a:ext cx="139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N° struttura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BD1988-F0D5-4A21-93E1-7E56B13A5507}"/>
              </a:ext>
            </a:extLst>
          </p:cNvPr>
          <p:cNvSpPr txBox="1"/>
          <p:nvPr/>
        </p:nvSpPr>
        <p:spPr>
          <a:xfrm>
            <a:off x="10936614" y="865450"/>
            <a:ext cx="130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Correzione</a:t>
            </a:r>
            <a:r>
              <a:rPr lang="it-IT" dirty="0"/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036852-806A-4CC4-BBA4-BE84AEF14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98" y="3944709"/>
            <a:ext cx="7290293" cy="1320799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0862ACAE-17BD-4AE2-91B4-619606792E40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Valutazione della posizione – </a:t>
            </a:r>
            <a:b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dirty="0">
                <a:solidFill>
                  <a:srgbClr val="92D050"/>
                </a:solidFill>
                <a:latin typeface="Palatino Linotype" panose="02040502050505030304" pitchFamily="18" charset="0"/>
              </a:rPr>
              <a:t>Correzione</a:t>
            </a:r>
          </a:p>
        </p:txBody>
      </p:sp>
    </p:spTree>
    <p:extLst>
      <p:ext uri="{BB962C8B-B14F-4D97-AF65-F5344CB8AC3E}">
        <p14:creationId xmlns:p14="http://schemas.microsoft.com/office/powerpoint/2010/main" val="1005908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Valutazione della posizione - Display</a:t>
            </a:r>
          </a:p>
        </p:txBody>
      </p:sp>
      <p:sp>
        <p:nvSpPr>
          <p:cNvPr id="14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Viene creato uno script per il plot  della posizione delle viti ad ogni acquisizione, secondo le coordinate salvate precedentemente (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s.d.r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 {D})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Il drone è plottato sempre ad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</a:t>
            </a:r>
            <a:r>
              <a:rPr lang="it-IT" sz="1400" b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=0. Sarà la posizione del filare che risulta cambiare nel corso del tragitto.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9E913C-2010-45B4-A385-80E7D03D7E03}"/>
              </a:ext>
            </a:extLst>
          </p:cNvPr>
          <p:cNvSpPr txBox="1"/>
          <p:nvPr/>
        </p:nvSpPr>
        <p:spPr>
          <a:xfrm>
            <a:off x="7652656" y="240268"/>
            <a:ext cx="7351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drone_pov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E809DE-6DCF-440E-888D-0242CFF5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086" y="0"/>
            <a:ext cx="4110644" cy="38807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F0737AA-C5AD-41DB-B820-2DFD76B9D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08" y="2977226"/>
            <a:ext cx="4428240" cy="38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3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Valutazione della posizione - Display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77" y="1723052"/>
            <a:ext cx="5618394" cy="3880773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Viene creato uno script per il plot  della posizione del drone  rispetto a un 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frame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fisso   {S}.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 viti rilevate ad ogni istante perciò dovranno apparire sempre una speculare all’altra rispetto alla retta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</a:t>
            </a:r>
            <a:r>
              <a:rPr lang="it-IT" sz="1400" b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=0.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Avendo calcolato prima l’errore di posizione, è possibile effettuale una traslazione opportuna su y in modo da determinare le nuove coordinate delle viti in </a:t>
            </a:r>
            <a:r>
              <a:rPr lang="it-IT" i="1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Spatial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. 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Si verifica che i filari sono sempre speculari</a:t>
            </a: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B38CA9D-83F7-4394-A511-3C7B721D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7263"/>
            <a:ext cx="4591487" cy="10407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F821E3-C874-4F2B-81F0-CCBEF2C899E6}"/>
              </a:ext>
            </a:extLst>
          </p:cNvPr>
          <p:cNvSpPr txBox="1"/>
          <p:nvPr/>
        </p:nvSpPr>
        <p:spPr>
          <a:xfrm>
            <a:off x="9728199" y="262446"/>
            <a:ext cx="301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spatial_pov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C927BB-1337-4366-9B7F-E2C0E713C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72" y="1408549"/>
            <a:ext cx="4274300" cy="11564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AC982F-59A2-40CE-BAA8-5AAAA4FC8DFB}"/>
              </a:ext>
            </a:extLst>
          </p:cNvPr>
          <p:cNvSpPr txBox="1"/>
          <p:nvPr/>
        </p:nvSpPr>
        <p:spPr>
          <a:xfrm>
            <a:off x="7644946" y="609600"/>
            <a:ext cx="260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urier"/>
              </a:rPr>
              <a:t>Coord</a:t>
            </a:r>
            <a:endParaRPr lang="it-IT" dirty="0">
              <a:latin typeface="courier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66FBF9-2924-490E-8175-752ABEDB605C}"/>
              </a:ext>
            </a:extLst>
          </p:cNvPr>
          <p:cNvSpPr txBox="1"/>
          <p:nvPr/>
        </p:nvSpPr>
        <p:spPr>
          <a:xfrm>
            <a:off x="6828503" y="1122218"/>
            <a:ext cx="482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Palatino Linotype" panose="02040502050505030304" pitchFamily="18" charset="0"/>
              </a:rPr>
              <a:t>Struttura</a:t>
            </a:r>
            <a:r>
              <a:rPr lang="it-IT" sz="1400" i="1" dirty="0"/>
              <a:t>      </a:t>
            </a:r>
            <a:r>
              <a:rPr lang="it-IT" sz="1400" i="1" dirty="0" err="1"/>
              <a:t>yleft</a:t>
            </a:r>
            <a:r>
              <a:rPr lang="it-IT" sz="1400" i="1" dirty="0"/>
              <a:t>         </a:t>
            </a:r>
            <a:r>
              <a:rPr lang="it-IT" sz="1400" i="1" dirty="0" err="1"/>
              <a:t>zleft</a:t>
            </a:r>
            <a:r>
              <a:rPr lang="it-IT" sz="1400" i="1" dirty="0"/>
              <a:t>         </a:t>
            </a:r>
            <a:r>
              <a:rPr lang="it-IT" sz="1400" i="1" dirty="0" err="1"/>
              <a:t>yright</a:t>
            </a:r>
            <a:r>
              <a:rPr lang="it-IT" sz="1400" i="1" dirty="0"/>
              <a:t>        </a:t>
            </a:r>
            <a:r>
              <a:rPr lang="it-IT" sz="1400" i="1" dirty="0" err="1"/>
              <a:t>zright</a:t>
            </a:r>
            <a:endParaRPr lang="it-IT" sz="1400" i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D4D839-5730-4652-B0F2-22CEBCBF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887" y="4171168"/>
            <a:ext cx="4274300" cy="116469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719199F-C84C-430B-B9A1-2C2DCD92D208}"/>
              </a:ext>
            </a:extLst>
          </p:cNvPr>
          <p:cNvSpPr txBox="1"/>
          <p:nvPr/>
        </p:nvSpPr>
        <p:spPr>
          <a:xfrm>
            <a:off x="7491534" y="3332430"/>
            <a:ext cx="260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urier"/>
              </a:rPr>
              <a:t>spatialCoord</a:t>
            </a:r>
            <a:endParaRPr lang="it-IT" dirty="0">
              <a:latin typeface="courier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774C33-D4E1-4D29-9CF1-84A9BDDE75DE}"/>
              </a:ext>
            </a:extLst>
          </p:cNvPr>
          <p:cNvSpPr/>
          <p:nvPr/>
        </p:nvSpPr>
        <p:spPr>
          <a:xfrm>
            <a:off x="7821149" y="3842812"/>
            <a:ext cx="822908" cy="1693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8218F25-EA93-4D1A-9075-D45FF7774E1B}"/>
              </a:ext>
            </a:extLst>
          </p:cNvPr>
          <p:cNvSpPr/>
          <p:nvPr/>
        </p:nvSpPr>
        <p:spPr>
          <a:xfrm>
            <a:off x="9485168" y="3832119"/>
            <a:ext cx="822908" cy="1693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15D409-ED8A-4768-BF23-7347EEB09A96}"/>
              </a:ext>
            </a:extLst>
          </p:cNvPr>
          <p:cNvSpPr txBox="1"/>
          <p:nvPr/>
        </p:nvSpPr>
        <p:spPr>
          <a:xfrm>
            <a:off x="6828502" y="3922619"/>
            <a:ext cx="482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Palatino Linotype" panose="02040502050505030304" pitchFamily="18" charset="0"/>
              </a:rPr>
              <a:t>Struttura</a:t>
            </a:r>
            <a:r>
              <a:rPr lang="it-IT" sz="1400" i="1" dirty="0"/>
              <a:t>      </a:t>
            </a:r>
            <a:r>
              <a:rPr lang="it-IT" sz="1400" i="1" dirty="0" err="1"/>
              <a:t>yleft</a:t>
            </a:r>
            <a:r>
              <a:rPr lang="it-IT" sz="1400" i="1" dirty="0"/>
              <a:t>         </a:t>
            </a:r>
            <a:r>
              <a:rPr lang="it-IT" sz="1400" i="1" dirty="0" err="1"/>
              <a:t>zleft</a:t>
            </a:r>
            <a:r>
              <a:rPr lang="it-IT" sz="1400" i="1" dirty="0"/>
              <a:t>        </a:t>
            </a:r>
            <a:r>
              <a:rPr lang="it-IT" sz="1400" i="1" dirty="0" err="1"/>
              <a:t>yright</a:t>
            </a:r>
            <a:r>
              <a:rPr lang="it-IT" sz="1400" i="1" dirty="0"/>
              <a:t>        </a:t>
            </a:r>
            <a:r>
              <a:rPr lang="it-IT" sz="1400" i="1" dirty="0" err="1"/>
              <a:t>zright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860056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C2AF1-1B35-4365-8865-701A8B4F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Valutazione della posizione - Display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490E8B-4CFA-456F-AE80-FD71E762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77" y="2768600"/>
            <a:ext cx="4353540" cy="1320800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Viene creato uno script per il plot  della posizione del drone  rispetto a un </a:t>
            </a:r>
            <a:r>
              <a:rPr lang="it-IT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frame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fisso   {S}.</a:t>
            </a: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B38CA9D-83F7-4394-A511-3C7B721D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7" y="5171050"/>
            <a:ext cx="4591487" cy="10407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F821E3-C874-4F2B-81F0-CCBEF2C899E6}"/>
              </a:ext>
            </a:extLst>
          </p:cNvPr>
          <p:cNvSpPr txBox="1"/>
          <p:nvPr/>
        </p:nvSpPr>
        <p:spPr>
          <a:xfrm>
            <a:off x="9728199" y="262446"/>
            <a:ext cx="3015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spatial_pov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C15E7A-6238-472B-A248-95D16421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460" y="3429000"/>
            <a:ext cx="4353540" cy="34841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8569AA4-F315-43C6-8608-1EC77162B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37" y="0"/>
            <a:ext cx="4353540" cy="35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0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B7EB42C-6D61-4002-8D08-46E3CBBD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346" y="3679525"/>
            <a:ext cx="3677496" cy="315802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85C2C48-D5D9-4712-975F-A78E1779C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metodo alternativo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C00BBA-94DA-43BB-B861-863BA23C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49066" cy="3880773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Si è ricercato un metodo alternativo con cui individuare i filari. Qualcosa che non richiedesse informazioni circa il sesto di impianto del vigneto ma che operasse come per ispezione visiva, determinando autonomamente l’organizzazione dei dati .</a:t>
            </a:r>
          </a:p>
          <a:p>
            <a:r>
              <a:rPr lang="it-IT" u="sng" dirty="0">
                <a:latin typeface="Palatino Linotype" panose="02040502050505030304" pitchFamily="18" charset="0"/>
              </a:rPr>
              <a:t>KMEANS</a:t>
            </a:r>
            <a:r>
              <a:rPr lang="it-IT" dirty="0">
                <a:latin typeface="Palatino Linotype" panose="02040502050505030304" pitchFamily="18" charset="0"/>
              </a:rPr>
              <a:t> : Una volta </a:t>
            </a:r>
            <a:r>
              <a:rPr lang="it-IT" dirty="0" err="1">
                <a:latin typeface="Palatino Linotype" panose="02040502050505030304" pitchFamily="18" charset="0"/>
              </a:rPr>
              <a:t>rototraslati</a:t>
            </a:r>
            <a:r>
              <a:rPr lang="it-IT" dirty="0">
                <a:latin typeface="Palatino Linotype" panose="02040502050505030304" pitchFamily="18" charset="0"/>
              </a:rPr>
              <a:t> tutti i dati per ogni struttura, viene richiamato l’algoritmo </a:t>
            </a:r>
            <a:r>
              <a:rPr lang="it-IT" dirty="0" err="1">
                <a:latin typeface="courier"/>
              </a:rPr>
              <a:t>kmeans</a:t>
            </a:r>
            <a:r>
              <a:rPr lang="it-IT" dirty="0">
                <a:latin typeface="Palatino Linotype" panose="02040502050505030304" pitchFamily="18" charset="0"/>
              </a:rPr>
              <a:t> sui valori </a:t>
            </a:r>
            <a:r>
              <a:rPr lang="it-IT" i="1" dirty="0" err="1">
                <a:latin typeface="Palatino Linotype" panose="02040502050505030304" pitchFamily="18" charset="0"/>
              </a:rPr>
              <a:t>outliers</a:t>
            </a:r>
            <a:r>
              <a:rPr lang="it-IT" dirty="0">
                <a:latin typeface="Palatino Linotype" panose="02040502050505030304" pitchFamily="18" charset="0"/>
              </a:rPr>
              <a:t> della retta del terreno.  La funzione, una volta deciso in numero di cluster da individuare, esegue un clustering dei dati in ingresso.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82393B-BFB4-41AE-AE47-C436933C2147}"/>
              </a:ext>
            </a:extLst>
          </p:cNvPr>
          <p:cNvSpPr txBox="1"/>
          <p:nvPr/>
        </p:nvSpPr>
        <p:spPr>
          <a:xfrm>
            <a:off x="222885" y="6041362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https://it.mathworks.com/help/stats/kmeans.html?s_tid=doc_ta</a:t>
            </a: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E7EDFEE-82A9-4F79-A588-928918201196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cluster_positionCheck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010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224A88F1-6DC4-4078-A9E5-A9B9A3F68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" r="5632"/>
          <a:stretch/>
        </p:blipFill>
        <p:spPr>
          <a:xfrm>
            <a:off x="7885616" y="235326"/>
            <a:ext cx="4306384" cy="152866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59394" cy="42468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/>
            <a:r>
              <a:rPr lang="it-IT" sz="1800" b="1" u="sng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Intel® </a:t>
            </a:r>
            <a:r>
              <a:rPr lang="it-IT" sz="1800" b="1" u="sng" dirty="0" err="1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RealSense</a:t>
            </a:r>
            <a:r>
              <a:rPr lang="it-IT" sz="1800" b="1" u="sng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™ Depth Camera D435i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è una camera di profondità dotata di sensore di immagini RGB e IMU per 6 gradi di libertà.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 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/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Può arrivare fino a un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range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('profondità') di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10 metri, che può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diminuire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drasticamente in base alle condizioni ambientali e alla luminosità, fino ad arrivare a 0.2 metri.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  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/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La risoluzione dell’immagine di profondità spaziale è 1280x720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 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 con un campo di vista che arriva a 90°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 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/>
            <a:r>
              <a:rPr lang="it-IT" dirty="0"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 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30fps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/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/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/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Quando si parla di video di profondità, si intende </a:t>
            </a:r>
            <a:r>
              <a:rPr lang="it-IT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una</a:t>
            </a:r>
            <a:r>
              <a:rPr lang="it-IT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visualizzazione simile a quella dei video RGB ma in cui il valore di ogni pixel rappresenta la distanza dalla camera invece che l’informazione del colore.  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651C79-FC78-419F-8DB9-68E3FF4168AF}"/>
              </a:ext>
            </a:extLst>
          </p:cNvPr>
          <p:cNvSpPr txBox="1"/>
          <p:nvPr/>
        </p:nvSpPr>
        <p:spPr>
          <a:xfrm>
            <a:off x="0" y="640745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00B0F0"/>
                </a:solidFill>
                <a:hlinkClick r:id="rId3"/>
              </a:rPr>
              <a:t>https://www.intelrealsense.com/depth-camera-d435i/</a:t>
            </a:r>
            <a:endParaRPr lang="it-IT" sz="1600" dirty="0">
              <a:solidFill>
                <a:srgbClr val="00B0F0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B86B39-AB92-4242-A09F-A7B8FCC4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3919077"/>
            <a:ext cx="4991100" cy="147637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C869C9F-4D23-44FD-B271-95536EE4E4A5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all’esperimento– Sensori : </a:t>
            </a:r>
            <a:b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7529099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metodo alternativo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Il numero di cluster che l’algoritmo deve individuare, viene fissato a 3 e non a 2 in quanto se i dati raccolti in un certo istante sono asimmetrici (ovvero pochi dati da un lato), l’algoritmo potrebbe rilevare entrambi i cluster sullo stesso lato del vigneto. (come potrebbe accadere per la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hlinkClick r:id="rId2" action="ppaction://hlinksldjump"/>
              </a:rPr>
              <a:t>struttura 396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)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Trovate le coordinate dei tre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centroidi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 questi vengono separati in due gruppi, come fatto anche per l’algoritmo precedente.</a:t>
            </a:r>
          </a:p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Come prima, il filare viene modellato con una altezza pari a quella massima tra 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centroidi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e come y , la media fra quelle dei </a:t>
            </a:r>
            <a:r>
              <a:rPr lang="it-IT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centroidi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sullo stesso lato.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F6B912-4F3C-44B5-BF87-C4C48274D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4"/>
          <a:stretch/>
        </p:blipFill>
        <p:spPr>
          <a:xfrm>
            <a:off x="6381750" y="1514406"/>
            <a:ext cx="5662612" cy="5210244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C2A5282A-7B8A-4CFA-8ABE-0253FF8D34D0}"/>
              </a:ext>
            </a:extLst>
          </p:cNvPr>
          <p:cNvSpPr/>
          <p:nvPr/>
        </p:nvSpPr>
        <p:spPr>
          <a:xfrm>
            <a:off x="8436078" y="276525"/>
            <a:ext cx="3613355" cy="6661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cluster_positionCheck</a:t>
            </a:r>
            <a:endParaRPr lang="it-IT" dirty="0">
              <a:solidFill>
                <a:schemeClr val="bg1"/>
              </a:solidFill>
              <a:latin typeface="courier"/>
            </a:endParaRPr>
          </a:p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A323B3-87D0-4805-B74E-5211EA60F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2344332"/>
            <a:ext cx="5662612" cy="43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781523" cy="1320800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metodo alternativo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277" y="4044442"/>
            <a:ext cx="5941180" cy="3880773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Allo stesso modo di prima, vengono plottati i risultati sia secondo un sistema di riferimento mobile (quello del drone {D})…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89EAEE-4CD9-4BC7-81CF-02054A849C1C}"/>
              </a:ext>
            </a:extLst>
          </p:cNvPr>
          <p:cNvSpPr txBox="1"/>
          <p:nvPr/>
        </p:nvSpPr>
        <p:spPr>
          <a:xfrm>
            <a:off x="10319407" y="240268"/>
            <a:ext cx="1825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drone_pov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AFA55A-78B6-40BB-B785-D00A9F06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97" y="3414112"/>
            <a:ext cx="4390103" cy="34438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0F909E-8457-4D70-ACD6-8A8B49EC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5" y="74357"/>
            <a:ext cx="3658120" cy="33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1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883879" cy="1320800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metodo alternativo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362" y="3915467"/>
            <a:ext cx="5999237" cy="2024267"/>
          </a:xfrm>
        </p:spPr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 … sia in quello fisso (</a:t>
            </a:r>
            <a:r>
              <a:rPr lang="it-IT" dirty="0" err="1">
                <a:latin typeface="Palatino Linotype" panose="02040502050505030304" pitchFamily="18" charset="0"/>
              </a:rPr>
              <a:t>Spatial</a:t>
            </a:r>
            <a:r>
              <a:rPr lang="it-IT" dirty="0">
                <a:latin typeface="Palatino Linotype" panose="02040502050505030304" pitchFamily="18" charset="0"/>
              </a:rPr>
              <a:t> {S}).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7F027-9B01-458F-8090-FBF3F22F6741}"/>
              </a:ext>
            </a:extLst>
          </p:cNvPr>
          <p:cNvSpPr txBox="1"/>
          <p:nvPr/>
        </p:nvSpPr>
        <p:spPr>
          <a:xfrm>
            <a:off x="10066691" y="319733"/>
            <a:ext cx="221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urier"/>
              </a:rPr>
              <a:t>spatial_pov</a:t>
            </a:r>
            <a:endParaRPr lang="it-IT" dirty="0">
              <a:solidFill>
                <a:schemeClr val="bg1"/>
              </a:solidFill>
              <a:latin typeface="courier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9EAD7D-C579-4115-9331-638FB9DC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503" y="3296603"/>
            <a:ext cx="4306376" cy="35833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F6EC5B-689F-4675-983C-E7E0F4F7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80" y="0"/>
            <a:ext cx="3915359" cy="34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Confronto tra i due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u="sng" dirty="0">
                <a:latin typeface="Palatino Linotype" panose="02040502050505030304" pitchFamily="18" charset="0"/>
              </a:rPr>
              <a:t>Metodo geometrico: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i="1" dirty="0">
                <a:latin typeface="Palatino Linotype" panose="02040502050505030304" pitchFamily="18" charset="0"/>
              </a:rPr>
              <a:t>Pro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Palatino Linotype" panose="02040502050505030304" pitchFamily="18" charset="0"/>
              </a:rPr>
              <a:t>Possibilità di adattare il metodo in base alle misure del filare sotto studio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Palatino Linotype" panose="02040502050505030304" pitchFamily="18" charset="0"/>
              </a:rPr>
              <a:t>Più preciso ( </a:t>
            </a:r>
            <a:r>
              <a:rPr lang="it-IT" dirty="0" err="1">
                <a:latin typeface="Palatino Linotype" panose="02040502050505030304" pitchFamily="18" charset="0"/>
              </a:rPr>
              <a:t>maxDistance</a:t>
            </a:r>
            <a:r>
              <a:rPr lang="it-IT" dirty="0">
                <a:latin typeface="Palatino Linotype" panose="02040502050505030304" pitchFamily="18" charset="0"/>
              </a:rPr>
              <a:t> = 0.2)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i="1" dirty="0">
                <a:latin typeface="Palatino Linotype" panose="02040502050505030304" pitchFamily="18" charset="0"/>
              </a:rPr>
              <a:t>Contro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Trebuchet MS" panose="020B0603020202020204" pitchFamily="34" charset="0"/>
              <a:buChar char="х"/>
            </a:pPr>
            <a:r>
              <a:rPr lang="it-IT" dirty="0">
                <a:latin typeface="Palatino Linotype" panose="02040502050505030304" pitchFamily="18" charset="0"/>
              </a:rPr>
              <a:t>Necessità di conoscere almeno a grandi linee le distanze fra i filari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/>
          </a:p>
          <a:p>
            <a:pPr>
              <a:buFont typeface="Wingdings" panose="05000000000000000000" pitchFamily="2" charset="2"/>
              <a:buChar char="ü"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65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99916" cy="4392611"/>
          </a:xfrm>
        </p:spPr>
        <p:txBody>
          <a:bodyPr>
            <a:normAutofit/>
          </a:bodyPr>
          <a:lstStyle/>
          <a:p>
            <a:r>
              <a:rPr lang="it-IT" b="1" u="sng" dirty="0">
                <a:latin typeface="Palatino Linotype" panose="02040502050505030304" pitchFamily="18" charset="0"/>
              </a:rPr>
              <a:t>Metodo con KMEANS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i="1" dirty="0">
                <a:latin typeface="Palatino Linotype" panose="02040502050505030304" pitchFamily="18" charset="0"/>
              </a:rPr>
              <a:t>Pro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Palatino Linotype" panose="02040502050505030304" pitchFamily="18" charset="0"/>
              </a:rPr>
              <a:t>Idealmente, necessita di minori informazioni circa il campo di studio (nel caso in cui i dati fossero sufficientemente buoni)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i="1" dirty="0">
                <a:latin typeface="Palatino Linotype" panose="02040502050505030304" pitchFamily="18" charset="0"/>
              </a:rPr>
              <a:t>Contro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Trebuchet MS" panose="020B0603020202020204" pitchFamily="34" charset="0"/>
              <a:buChar char="х"/>
            </a:pPr>
            <a:r>
              <a:rPr lang="it-IT" dirty="0">
                <a:latin typeface="Palatino Linotype" panose="02040502050505030304" pitchFamily="18" charset="0"/>
              </a:rPr>
              <a:t>In realtà, incapace di distinguere vigne di bassa altezza dal terreno o molto spoglie (necessità di porre </a:t>
            </a:r>
            <a:r>
              <a:rPr lang="it-IT" dirty="0" err="1">
                <a:latin typeface="Palatino Linotype" panose="02040502050505030304" pitchFamily="18" charset="0"/>
              </a:rPr>
              <a:t>maxDistance</a:t>
            </a:r>
            <a:r>
              <a:rPr lang="it-IT" dirty="0">
                <a:latin typeface="Palatino Linotype" panose="02040502050505030304" pitchFamily="18" charset="0"/>
              </a:rPr>
              <a:t> = 0.25). Se il valore di questo </a:t>
            </a:r>
            <a:r>
              <a:rPr lang="it-IT" dirty="0" err="1">
                <a:latin typeface="Palatino Linotype" panose="02040502050505030304" pitchFamily="18" charset="0"/>
              </a:rPr>
              <a:t>iperparametro</a:t>
            </a:r>
            <a:r>
              <a:rPr lang="it-IT" dirty="0">
                <a:latin typeface="Palatino Linotype" panose="02040502050505030304" pitchFamily="18" charset="0"/>
              </a:rPr>
              <a:t> fosse stato minore infatti l’algoritmo </a:t>
            </a:r>
            <a:r>
              <a:rPr lang="it-IT" dirty="0" err="1">
                <a:latin typeface="Palatino Linotype" panose="02040502050505030304" pitchFamily="18" charset="0"/>
              </a:rPr>
              <a:t>kmeans</a:t>
            </a:r>
            <a:r>
              <a:rPr lang="it-IT" dirty="0">
                <a:latin typeface="Palatino Linotype" panose="02040502050505030304" pitchFamily="18" charset="0"/>
              </a:rPr>
              <a:t> avrebbe  riconosciuto erbacce come filari. Per evitare ciò è stato imposto che questi fossero </a:t>
            </a:r>
            <a:r>
              <a:rPr lang="it-IT" i="1" dirty="0" err="1">
                <a:latin typeface="Palatino Linotype" panose="02040502050505030304" pitchFamily="18" charset="0"/>
              </a:rPr>
              <a:t>inliers</a:t>
            </a:r>
            <a:r>
              <a:rPr lang="it-IT" dirty="0">
                <a:latin typeface="Palatino Linotype" panose="02040502050505030304" pitchFamily="18" charset="0"/>
              </a:rPr>
              <a:t> del terreno.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94FC48-D77B-42D0-A492-2EB50F0F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1270000"/>
            <a:ext cx="3714750" cy="287615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8D9664-EA51-4404-B135-A9517BABC3FD}"/>
              </a:ext>
            </a:extLst>
          </p:cNvPr>
          <p:cNvSpPr txBox="1"/>
          <p:nvPr/>
        </p:nvSpPr>
        <p:spPr>
          <a:xfrm>
            <a:off x="10057341" y="592463"/>
            <a:ext cx="18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Risultato con </a:t>
            </a:r>
            <a:r>
              <a:rPr lang="it-IT" sz="16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maxDistance</a:t>
            </a:r>
            <a:r>
              <a:rPr lang="it-IT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= 0.2</a:t>
            </a:r>
            <a:endParaRPr lang="it-IT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31ED594-78CD-43BC-84C8-ACDB09CD6F82}"/>
              </a:ext>
            </a:extLst>
          </p:cNvPr>
          <p:cNvSpPr/>
          <p:nvPr/>
        </p:nvSpPr>
        <p:spPr>
          <a:xfrm>
            <a:off x="8967019" y="3200400"/>
            <a:ext cx="811162" cy="73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BD755B3-D94D-4AE9-B988-527523136D61}"/>
              </a:ext>
            </a:extLst>
          </p:cNvPr>
          <p:cNvSpPr/>
          <p:nvPr/>
        </p:nvSpPr>
        <p:spPr>
          <a:xfrm>
            <a:off x="11232995" y="1930400"/>
            <a:ext cx="563341" cy="1146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776E8DF-55E2-46E9-8F5A-2F7F5BB510E9}"/>
              </a:ext>
            </a:extLst>
          </p:cNvPr>
          <p:cNvCxnSpPr>
            <a:endCxn id="4" idx="3"/>
          </p:cNvCxnSpPr>
          <p:nvPr/>
        </p:nvCxnSpPr>
        <p:spPr>
          <a:xfrm flipV="1">
            <a:off x="4100052" y="3829826"/>
            <a:ext cx="4985759" cy="1597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1A1660A-B35F-4052-A7B1-90492AD90BB5}"/>
              </a:ext>
            </a:extLst>
          </p:cNvPr>
          <p:cNvCxnSpPr>
            <a:cxnSpLocks/>
          </p:cNvCxnSpPr>
          <p:nvPr/>
        </p:nvCxnSpPr>
        <p:spPr>
          <a:xfrm flipV="1">
            <a:off x="4100052" y="2271252"/>
            <a:ext cx="7132943" cy="3156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8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B2F74-0EC7-4F13-AD7F-0D487BE0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97596-B4A9-4085-B95F-ABBF29E38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74780" cy="4392611"/>
          </a:xfrm>
        </p:spPr>
        <p:txBody>
          <a:bodyPr>
            <a:normAutofit/>
          </a:bodyPr>
          <a:lstStyle/>
          <a:p>
            <a:r>
              <a:rPr lang="it-IT" b="1" u="sng" dirty="0">
                <a:latin typeface="Palatino Linotype" panose="02040502050505030304" pitchFamily="18" charset="0"/>
              </a:rPr>
              <a:t>Metodo con KMEANS</a:t>
            </a:r>
            <a:r>
              <a:rPr lang="it-IT" dirty="0">
                <a:latin typeface="Palatino Linotype" panose="0204050205050503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dirty="0">
                <a:latin typeface="Palatino Linotype" panose="02040502050505030304" pitchFamily="18" charset="0"/>
              </a:rPr>
              <a:t>Con questa configurazione, l’algoritmo non è riuscito ad estrarre informazioni da 47 acquisizioni contro le 41 del metodo geometrico, dato che è stato possibile utilizzare </a:t>
            </a:r>
            <a:r>
              <a:rPr lang="it-IT" dirty="0" err="1">
                <a:latin typeface="Palatino Linotype" panose="02040502050505030304" pitchFamily="18" charset="0"/>
              </a:rPr>
              <a:t>maxDistance</a:t>
            </a:r>
            <a:r>
              <a:rPr lang="it-IT" dirty="0">
                <a:latin typeface="Palatino Linotype" panose="02040502050505030304" pitchFamily="18" charset="0"/>
              </a:rPr>
              <a:t> = 0.2.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Palatino Linotype" panose="02040502050505030304" pitchFamily="18" charset="0"/>
              </a:rPr>
              <a:t>Inoltre, nonostante lo scopo di questo metodo fosse l’assoluta non conoscenza delle misure del vigneto, si è rivelato necessario imporre la selezione dei dati con ascissa compresa tra -3 e 3, proprio come fatto nel primo metodo.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dirty="0">
                <a:latin typeface="Palatino Linotype" panose="02040502050505030304" pitchFamily="18" charset="0"/>
              </a:rPr>
              <a:t>Pertanto, </a:t>
            </a:r>
            <a:r>
              <a:rPr lang="it-IT" i="1" dirty="0">
                <a:latin typeface="Palatino Linotype" panose="02040502050505030304" pitchFamily="18" charset="0"/>
              </a:rPr>
              <a:t>nel nostro caso</a:t>
            </a:r>
            <a:r>
              <a:rPr lang="it-IT" dirty="0">
                <a:latin typeface="Palatino Linotype" panose="02040502050505030304" pitchFamily="18" charset="0"/>
              </a:rPr>
              <a:t>, si può concludere che il metodo geometrico ha prestazioni migliori del metodo che sfrutta </a:t>
            </a:r>
            <a:r>
              <a:rPr lang="it-IT" i="1" dirty="0" err="1">
                <a:latin typeface="Palatino Linotype" panose="02040502050505030304" pitchFamily="18" charset="0"/>
              </a:rPr>
              <a:t>kmeans</a:t>
            </a:r>
            <a:r>
              <a:rPr lang="it-IT" dirty="0">
                <a:latin typeface="Palatino Linotype" panose="02040502050505030304" pitchFamily="18" charset="0"/>
              </a:rPr>
              <a:t>.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3175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60836612-475D-4F21-BA7D-4538768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BD479-0F49-4BD4-91F5-33B9EB3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basso: esempi di strutture da cui il secondo metodo non riesce a estrarre informazioni</a:t>
            </a:r>
          </a:p>
          <a:p>
            <a:r>
              <a:rPr lang="it-IT" dirty="0">
                <a:latin typeface="Palatino Linotype" panose="02040502050505030304" pitchFamily="18" charset="0"/>
              </a:rPr>
              <a:t>In alto: riconoscimento dei filari con il primo metodo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27E966-0D3C-4C5A-AFCA-C28C6008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57" y="609600"/>
            <a:ext cx="5181722" cy="260174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277E252-CFB9-4F20-8C16-DB913B34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77" y="3429000"/>
            <a:ext cx="3784747" cy="31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92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60836612-475D-4F21-BA7D-4538768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BD479-0F49-4BD4-91F5-33B9EB3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basso: esempi di strutture da cui il secondo metodo non riesce a estrarre informazioni</a:t>
            </a:r>
          </a:p>
          <a:p>
            <a:r>
              <a:rPr lang="it-IT" dirty="0">
                <a:latin typeface="Palatino Linotype" panose="02040502050505030304" pitchFamily="18" charset="0"/>
              </a:rPr>
              <a:t>In alto: riconoscimento dei filari con il primo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277B4D-B318-43B8-8BD2-EC10F402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713726"/>
            <a:ext cx="5421162" cy="23934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350550-28D8-4396-94C3-6E95E398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77" y="3429000"/>
            <a:ext cx="3703147" cy="33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4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60836612-475D-4F21-BA7D-4538768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BD479-0F49-4BD4-91F5-33B9EB3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basso : esempi di strutture da cui il secondo metodo non riesce a estrarre informazioni</a:t>
            </a:r>
          </a:p>
          <a:p>
            <a:r>
              <a:rPr lang="it-IT" dirty="0">
                <a:latin typeface="Palatino Linotype" panose="02040502050505030304" pitchFamily="18" charset="0"/>
              </a:rPr>
              <a:t>In alto: riconoscimento dei filari con il primo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FE59FD-EA4D-4E65-8938-4BAFE0B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734674"/>
            <a:ext cx="5421162" cy="23515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2426DBA-18D4-4EBD-9E3E-BD80A897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74" y="3429000"/>
            <a:ext cx="3810450" cy="325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8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60836612-475D-4F21-BA7D-4538768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BD479-0F49-4BD4-91F5-33B9EB3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basso : esempi di strutture da cui il secondo metodo non riesce a estrarre informazioni</a:t>
            </a:r>
          </a:p>
          <a:p>
            <a:r>
              <a:rPr lang="it-IT" dirty="0">
                <a:latin typeface="Palatino Linotype" panose="02040502050505030304" pitchFamily="18" charset="0"/>
              </a:rPr>
              <a:t>In alto: riconoscimento dei filari con il primo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9AD63C6-9ED1-4A9A-A2E4-5D1A5511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841987"/>
            <a:ext cx="5421162" cy="21369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DAFDDFD-5038-4EBB-AA54-CA3E5CB5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89" y="3429000"/>
            <a:ext cx="3937968" cy="32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EBD8D78-A1F5-4D10-B630-D58754A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40" y="4194806"/>
            <a:ext cx="4625641" cy="184655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152591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it-IT" sz="1800" u="sng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Sistema di coordinate della camera </a:t>
            </a:r>
            <a:r>
              <a:rPr lang="it-IT" sz="1800" b="1" i="1" u="sng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{C}</a:t>
            </a: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Terna levogira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/>
                <a:ea typeface="Palatino Linotype" panose="02040502050505030304" pitchFamily="18" charset="0"/>
                <a:cs typeface="Palatino Linotype" panose="02040502050505030304" pitchFamily="18" charset="0"/>
              </a:rPr>
              <a:t>Asse z uscente  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2">
                    <a:lumMod val="25000"/>
                  </a:schemeClr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Asse x trasversale come in figura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Asse y di conseguenza</a:t>
            </a:r>
            <a:endParaRPr lang="it-IT" sz="1800" dirty="0">
              <a:solidFill>
                <a:schemeClr val="bg2">
                  <a:lumMod val="25000"/>
                </a:schemeClr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457200">
              <a:buFont typeface="Arial" panose="020B0604020202020204" pitchFamily="34" charset="0"/>
              <a:buChar char="•"/>
            </a:pPr>
            <a:endParaRPr lang="it-IT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651C79-FC78-419F-8DB9-68E3FF4168AF}"/>
              </a:ext>
            </a:extLst>
          </p:cNvPr>
          <p:cNvSpPr txBox="1"/>
          <p:nvPr/>
        </p:nvSpPr>
        <p:spPr>
          <a:xfrm>
            <a:off x="449179" y="612723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rgbClr val="00B0F0"/>
                </a:solidFill>
              </a:rPr>
              <a:t>https://www.intelrealsense.com/depth-camera-d435i/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62AE173-A3CD-47AA-A943-11A4D6C54142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all’esperimento – Sensori : </a:t>
            </a:r>
            <a:b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</a:br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300559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60836612-475D-4F21-BA7D-4538768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latin typeface="Palatino Linotype" panose="02040502050505030304" pitchFamily="18" charset="0"/>
              </a:rPr>
              <a:t>Valutazione posizione – Confronto tra i metodi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FBD479-0F49-4BD4-91F5-33B9EB34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basso: esempi di strutture da cui il secondo metodo non riesce a estrarre informazioni</a:t>
            </a:r>
          </a:p>
          <a:p>
            <a:r>
              <a:rPr lang="it-IT" dirty="0">
                <a:latin typeface="Palatino Linotype" panose="02040502050505030304" pitchFamily="18" charset="0"/>
              </a:rPr>
              <a:t>In alto: riconoscimento dei filari con il primo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826DB1-D817-47DA-977A-9CDF3C96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645193"/>
            <a:ext cx="5421162" cy="2530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EB5690E-EF6F-4080-BADD-5F1B9B14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1" y="3175754"/>
            <a:ext cx="4093970" cy="35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54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E2C835-5C06-4944-AD7A-A9077772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0A6662-CDC3-4125-8483-01B6026E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Il </a:t>
            </a:r>
            <a:r>
              <a:rPr lang="it-IT" dirty="0" err="1">
                <a:latin typeface="Palatino Linotype" panose="02040502050505030304" pitchFamily="18" charset="0"/>
              </a:rPr>
              <a:t>LiDAR</a:t>
            </a:r>
            <a:r>
              <a:rPr lang="it-IT" dirty="0">
                <a:latin typeface="Palatino Linotype" panose="02040502050505030304" pitchFamily="18" charset="0"/>
              </a:rPr>
              <a:t> è risultato più robusto ad un utilizzo outdoor rispetto alla Camera, che invece ha mostrato momenti in cui il campo visivo è sensibilmente peggiorato (come si nota dall’</a:t>
            </a:r>
            <a:r>
              <a:rPr lang="it-IT" dirty="0">
                <a:latin typeface="Palatino Linotype" panose="02040502050505030304" pitchFamily="18" charset="0"/>
                <a:hlinkClick r:id="rId2" action="ppaction://hlinksldjump"/>
              </a:rPr>
              <a:t>animazione</a:t>
            </a:r>
            <a:r>
              <a:rPr lang="it-IT" dirty="0">
                <a:latin typeface="Palatino Linotype" panose="02040502050505030304" pitchFamily="18" charset="0"/>
              </a:rPr>
              <a:t>).</a:t>
            </a:r>
          </a:p>
          <a:p>
            <a:r>
              <a:rPr lang="it-IT" dirty="0">
                <a:latin typeface="Palatino Linotype" panose="02040502050505030304" pitchFamily="18" charset="0"/>
              </a:rPr>
              <a:t>Tra i due metodi per la stima della posizione del drone, risulta più preciso il metodo geometrico, dato che è stato possibile adattarlo ai dati a disposizione. Qualora si riuscisse ad ottenere dei dati con un vigneto più folto e con un manto erboso potato, potrebbe invece convenire usare il secondo metodo, dove non ci sarebbe bisogno di alcuna conoscenza del luogo di acquisizione dati.</a:t>
            </a:r>
          </a:p>
          <a:p>
            <a:pPr marL="0" indent="0">
              <a:buNone/>
            </a:pPr>
            <a:endParaRPr lang="it-IT" dirty="0">
              <a:latin typeface="Palatino Linotype" panose="0204050205050503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8325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18E053-8F1A-4E30-9405-57D9B0A8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Palatino Linotype" panose="02040502050505030304" pitchFamily="18" charset="0"/>
              </a:rPr>
              <a:t>Bibliografia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7B639-25E8-4B39-B5A9-EA4273FC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http://bucket.download.slamtec.com/5586c3ce11eda9f273746a8d06dc30eb55337382/LD601_SLAMTEC_rplidar_datasheet_S1_v1.0_en.pdf </a:t>
            </a:r>
          </a:p>
          <a:p>
            <a:r>
              <a:rPr lang="it-IT" dirty="0"/>
              <a:t>https://www.intelrealsense.com/depth-camera-d435i/</a:t>
            </a:r>
          </a:p>
          <a:p>
            <a:r>
              <a:rPr lang="it-IT" dirty="0"/>
              <a:t>https://it.mathworks.com/help/ros/ref/rosbag.html</a:t>
            </a:r>
          </a:p>
          <a:p>
            <a:r>
              <a:rPr lang="it-IT" dirty="0"/>
              <a:t>https://www.thingiverse.com/thing:62800</a:t>
            </a:r>
          </a:p>
          <a:p>
            <a:r>
              <a:rPr lang="it-IT" dirty="0"/>
              <a:t>http://wiki.ros.org/rplidar_ros  </a:t>
            </a:r>
          </a:p>
          <a:p>
            <a:r>
              <a:rPr lang="it-IT" dirty="0"/>
              <a:t>https://github.com/IntelRealSense/realsense-ros </a:t>
            </a:r>
          </a:p>
          <a:p>
            <a:r>
              <a:rPr lang="it-IT" dirty="0"/>
              <a:t>https://github.com/IntelRealSense/realsense-ros/releases</a:t>
            </a:r>
          </a:p>
          <a:p>
            <a:r>
              <a:rPr lang="it-IT" dirty="0"/>
              <a:t>http://wiki.ros.org/realsense_camera </a:t>
            </a:r>
          </a:p>
          <a:p>
            <a:r>
              <a:rPr lang="it-IT" dirty="0"/>
              <a:t>http://wiki.ros.org/tf#static_transform_publisher</a:t>
            </a:r>
          </a:p>
          <a:p>
            <a:r>
              <a:rPr lang="it-IT" dirty="0"/>
              <a:t>https://it.mathworks.com/help/ros/ref/rosreadfield.html#mw_ae485e40-2f86-4b37-b91c-eabc16213c81</a:t>
            </a:r>
          </a:p>
          <a:p>
            <a:r>
              <a:rPr lang="it-IT" dirty="0"/>
              <a:t>https://it.mathworks.com/help/stats/kmeans.html?s_tid=doc_ta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46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20DAC-ED24-4B14-AA8D-DFAB1502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67627"/>
            <a:ext cx="905721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I due sensori verranno montati su un’asta sufficientemente lunga, che verrà retta a mano durante il percorso tra i filari</a:t>
            </a:r>
          </a:p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Affinché i due sensori possano essere montati contemporaneamente in cima all’asta, è stato stampato in 3D un modello per un supporto componibile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 </a:t>
            </a:r>
            <a:endParaRPr lang="it-IT" sz="1800" dirty="0">
              <a:effectLst/>
              <a:latin typeface="Palatino Linotype"/>
              <a:ea typeface="Palatino Linotype" panose="0204050205050503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La progettazione è stata fatta sulla base di 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modelli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preesistenti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rete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e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poi adattati al presente caso.</a:t>
            </a:r>
            <a:r>
              <a:rPr lang="it-IT" dirty="0">
                <a:latin typeface="Palatino Linotype"/>
                <a:ea typeface="Palatino Linotype" panose="02040502050505030304" pitchFamily="18" charset="0"/>
                <a:cs typeface="Times New Roman"/>
              </a:rPr>
              <a:t>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In particolare, il modello preso è di un supporto con agganci tipici per le 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action </a:t>
            </a:r>
            <a:r>
              <a:rPr lang="it-IT" sz="1800" i="1" dirty="0" err="1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cam</a:t>
            </a:r>
            <a:r>
              <a:rPr lang="it-IT" sz="1800" i="1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 </a:t>
            </a:r>
            <a:r>
              <a:rPr lang="it-IT" sz="1800" dirty="0">
                <a:effectLst/>
                <a:latin typeface="Palatino Linotype"/>
                <a:ea typeface="Palatino Linotype" panose="02040502050505030304" pitchFamily="18" charset="0"/>
                <a:cs typeface="Times New Roman"/>
              </a:rPr>
              <a:t>in commercio.</a:t>
            </a:r>
            <a:endParaRPr lang="it-IT">
              <a:latin typeface="Palatino Linotype"/>
              <a:cs typeface="Times New Roman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5B32F-8D74-4F65-8721-AE0EB0813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5" r="11298"/>
          <a:stretch/>
        </p:blipFill>
        <p:spPr>
          <a:xfrm>
            <a:off x="10213636" y="3114648"/>
            <a:ext cx="1769807" cy="36432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5C06A1-0997-4738-AB4B-EDD7093D6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2"/>
          <a:stretch/>
        </p:blipFill>
        <p:spPr>
          <a:xfrm>
            <a:off x="8539315" y="141288"/>
            <a:ext cx="3494635" cy="1993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448283B3-F10C-4005-AF0A-363DFF36DB61}"/>
              </a:ext>
            </a:extLst>
          </p:cNvPr>
          <p:cNvSpPr txBox="1">
            <a:spLocks/>
          </p:cNvSpPr>
          <p:nvPr/>
        </p:nvSpPr>
        <p:spPr>
          <a:xfrm>
            <a:off x="906780" y="648488"/>
            <a:ext cx="8341995" cy="1666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Preparazione del setting – </a:t>
            </a:r>
          </a:p>
          <a:p>
            <a:r>
              <a:rPr lang="it-IT" sz="3100" dirty="0">
                <a:solidFill>
                  <a:srgbClr val="92D050"/>
                </a:solidFill>
                <a:latin typeface="Palatino Linotype" panose="02040502050505030304" pitchFamily="18" charset="0"/>
              </a:rPr>
              <a:t>Stampa 3D del supporto</a:t>
            </a:r>
          </a:p>
        </p:txBody>
      </p:sp>
    </p:spTree>
    <p:extLst>
      <p:ext uri="{BB962C8B-B14F-4D97-AF65-F5344CB8AC3E}">
        <p14:creationId xmlns:p14="http://schemas.microsoft.com/office/powerpoint/2010/main" val="27691897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92BDEE60A61F40A1CCBBD6531F001C" ma:contentTypeVersion="12" ma:contentTypeDescription="Create a new document." ma:contentTypeScope="" ma:versionID="badb6df59a7959cd3d1b3f705a4c29f5">
  <xsd:schema xmlns:xsd="http://www.w3.org/2001/XMLSchema" xmlns:xs="http://www.w3.org/2001/XMLSchema" xmlns:p="http://schemas.microsoft.com/office/2006/metadata/properties" xmlns:ns3="c2c2a3da-264b-4e82-a3e0-8c320052ef34" xmlns:ns4="03af9bc1-7fd3-4af3-97db-d70b87635773" targetNamespace="http://schemas.microsoft.com/office/2006/metadata/properties" ma:root="true" ma:fieldsID="12540571982628333f425403aea7361b" ns3:_="" ns4:_="">
    <xsd:import namespace="c2c2a3da-264b-4e82-a3e0-8c320052ef34"/>
    <xsd:import namespace="03af9bc1-7fd3-4af3-97db-d70b876357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2a3da-264b-4e82-a3e0-8c320052ef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f9bc1-7fd3-4af3-97db-d70b8763577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1225BD-C2E2-48B0-9023-48A521D81E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C08F6B-801C-46AA-B83B-685EF6709AD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2c2a3da-264b-4e82-a3e0-8c320052ef34"/>
    <ds:schemaRef ds:uri="03af9bc1-7fd3-4af3-97db-d70b8763577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6A9F18-D37B-4C09-8242-4F63BD274A48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6027</Words>
  <Application>Microsoft Office PowerPoint</Application>
  <PresentationFormat>Widescreen</PresentationFormat>
  <Paragraphs>561</Paragraphs>
  <Slides>82</Slides>
  <Notes>28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82</vt:i4>
      </vt:variant>
    </vt:vector>
  </HeadingPairs>
  <TitlesOfParts>
    <vt:vector size="83" baseType="lpstr">
      <vt:lpstr>Facet</vt:lpstr>
      <vt:lpstr>Controllo della posizione  lungo il vigneto  Verso l’agricoltura di precisione</vt:lpstr>
      <vt:lpstr>Obiettivo</vt:lpstr>
      <vt:lpstr>Step da seguire : </vt:lpstr>
      <vt:lpstr>Preparazione all’esperimento :     Sensori</vt:lpstr>
      <vt:lpstr>Preparazione all’esperimento – Sensori : LiDAR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Preparazione del setting : fase di testing</vt:lpstr>
      <vt:lpstr>Presentazione standard di PowerPoint</vt:lpstr>
      <vt:lpstr>Acquisizione dei dati</vt:lpstr>
      <vt:lpstr>Presentazione standard di PowerPoint</vt:lpstr>
      <vt:lpstr>Presentazione standard di PowerPoint</vt:lpstr>
      <vt:lpstr>Elaborazione dei dati</vt:lpstr>
      <vt:lpstr>Presentazione standard di PowerPoint</vt:lpstr>
      <vt:lpstr>Presentazione standard di PowerPoint</vt:lpstr>
      <vt:lpstr>Presentazione standard di PowerPoint</vt:lpstr>
      <vt:lpstr>Elaborazione dei dati : LiDAR</vt:lpstr>
      <vt:lpstr>Elaborazione dei dati - Lidar</vt:lpstr>
      <vt:lpstr>Presentazione standard di PowerPoint</vt:lpstr>
      <vt:lpstr>Elaborazione dei dati - Lidar</vt:lpstr>
      <vt:lpstr>Elaborazione dei dati - Lidar</vt:lpstr>
      <vt:lpstr>Presentazione standard di PowerPoint</vt:lpstr>
      <vt:lpstr>Elaborazione dei dati - Lidar</vt:lpstr>
      <vt:lpstr>Elaborazione dei dati - Lidar</vt:lpstr>
      <vt:lpstr>Elaborazione dei dati - Lidar</vt:lpstr>
      <vt:lpstr>Elaborazione dei dati - Lidar</vt:lpstr>
      <vt:lpstr>Elaborazione dei dati - Lidar</vt:lpstr>
      <vt:lpstr>Elaborazione dei dati : Camera</vt:lpstr>
      <vt:lpstr>Elaborazione dei dati - Camera</vt:lpstr>
      <vt:lpstr>Elaborazione dei dati - Camera</vt:lpstr>
      <vt:lpstr>Presentazione standard di PowerPoint</vt:lpstr>
      <vt:lpstr>Elaborazione dei dati - Camera</vt:lpstr>
      <vt:lpstr>Presentazione standard di PowerPoint</vt:lpstr>
      <vt:lpstr>Presentazione standard di PowerPoint</vt:lpstr>
      <vt:lpstr>Presentazione standard di PowerPoint</vt:lpstr>
      <vt:lpstr>Elaborazione dei dati - Camera</vt:lpstr>
      <vt:lpstr>Elaborazione dei dati - Camera</vt:lpstr>
      <vt:lpstr>Valutazione della posizione</vt:lpstr>
      <vt:lpstr>Valutazione della posizione</vt:lpstr>
      <vt:lpstr>Valutazione della posizione</vt:lpstr>
      <vt:lpstr>Valutazione della posizione</vt:lpstr>
      <vt:lpstr>Esempi di strutture poco informative</vt:lpstr>
      <vt:lpstr>Valutazione della posizione : retta del terreno </vt:lpstr>
      <vt:lpstr>Valutazione della posizione : retta del terreno</vt:lpstr>
      <vt:lpstr>Valutazione della posizione : retta del terreno</vt:lpstr>
      <vt:lpstr>Valutazione della posizione : allineamento con l’orizzonte</vt:lpstr>
      <vt:lpstr>Valutazione della posizione : allineamento con l’orizzonte</vt:lpstr>
      <vt:lpstr>Valutazione della posizione : regione di interesse</vt:lpstr>
      <vt:lpstr>Presentazione standard di PowerPoint</vt:lpstr>
      <vt:lpstr>Valutazione della posizione : regione di interesse</vt:lpstr>
      <vt:lpstr>Valutazione della posizione : regione di interesse</vt:lpstr>
      <vt:lpstr>Introduzione dei frame</vt:lpstr>
      <vt:lpstr>Valutazione della posizione –  Regione di interesse</vt:lpstr>
      <vt:lpstr>Presentazione standard di PowerPoint</vt:lpstr>
      <vt:lpstr>Valutazione della posizione –  Correzione</vt:lpstr>
      <vt:lpstr>Presentazione standard di PowerPoint</vt:lpstr>
      <vt:lpstr>Valutazione della posizione - Display</vt:lpstr>
      <vt:lpstr>Valutazione della posizione - Display</vt:lpstr>
      <vt:lpstr>Valutazione della posizione - Display</vt:lpstr>
      <vt:lpstr>Valutazione posizione – metodo alternativo</vt:lpstr>
      <vt:lpstr>Valutazione posizione – metodo alternativo</vt:lpstr>
      <vt:lpstr>Valutazione posizione – metodo alternativo</vt:lpstr>
      <vt:lpstr>Valutazione posizione – metodo alternativo</vt:lpstr>
      <vt:lpstr>Valutazione posizione – Confronto tra i due metodi</vt:lpstr>
      <vt:lpstr>Valutazione posizione – Confronto tra i metodi</vt:lpstr>
      <vt:lpstr>Valutazione posizione – Confronto tra i metodi</vt:lpstr>
      <vt:lpstr>Valutazione posizione – Confronto tra i metodi</vt:lpstr>
      <vt:lpstr>Valutazione posizione – Confronto tra i metodi</vt:lpstr>
      <vt:lpstr>Valutazione posizione – Confronto tra i metodi</vt:lpstr>
      <vt:lpstr>Valutazione posizione – Confronto tra i metodi</vt:lpstr>
      <vt:lpstr>Valutazione posizione – Confronto tra i metodi</vt:lpstr>
      <vt:lpstr>Conclusioni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Elaborazione dei dati</dc:title>
  <dc:creator>Francesca Vergara</dc:creator>
  <cp:lastModifiedBy>Francesca Vergara</cp:lastModifiedBy>
  <cp:revision>36</cp:revision>
  <dcterms:created xsi:type="dcterms:W3CDTF">2022-01-11T13:17:11Z</dcterms:created>
  <dcterms:modified xsi:type="dcterms:W3CDTF">2022-02-13T07:47:03Z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0x0101000092BDEE60A61F40A1CCBBD6531F001C</vt:lpwstr>
  </property>
</Properties>
</file>